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6" r:id="rId2"/>
    <p:sldMasterId id="2147483700" r:id="rId3"/>
    <p:sldMasterId id="2147483715" r:id="rId4"/>
    <p:sldMasterId id="2147483736" r:id="rId5"/>
    <p:sldMasterId id="2147483750" r:id="rId6"/>
  </p:sldMasterIdLst>
  <p:notesMasterIdLst>
    <p:notesMasterId r:id="rId108"/>
  </p:notesMasterIdLst>
  <p:handoutMasterIdLst>
    <p:handoutMasterId r:id="rId109"/>
  </p:handoutMasterIdLst>
  <p:sldIdLst>
    <p:sldId id="581" r:id="rId7"/>
    <p:sldId id="260" r:id="rId8"/>
    <p:sldId id="261" r:id="rId9"/>
    <p:sldId id="805" r:id="rId10"/>
    <p:sldId id="632" r:id="rId11"/>
    <p:sldId id="766" r:id="rId12"/>
    <p:sldId id="761" r:id="rId13"/>
    <p:sldId id="650" r:id="rId14"/>
    <p:sldId id="820" r:id="rId15"/>
    <p:sldId id="780" r:id="rId16"/>
    <p:sldId id="765" r:id="rId17"/>
    <p:sldId id="764" r:id="rId18"/>
    <p:sldId id="679" r:id="rId19"/>
    <p:sldId id="681" r:id="rId20"/>
    <p:sldId id="682" r:id="rId21"/>
    <p:sldId id="680" r:id="rId22"/>
    <p:sldId id="631" r:id="rId23"/>
    <p:sldId id="616" r:id="rId24"/>
    <p:sldId id="617" r:id="rId25"/>
    <p:sldId id="630" r:id="rId26"/>
    <p:sldId id="670" r:id="rId27"/>
    <p:sldId id="762" r:id="rId28"/>
    <p:sldId id="620" r:id="rId29"/>
    <p:sldId id="763" r:id="rId30"/>
    <p:sldId id="671" r:id="rId31"/>
    <p:sldId id="618" r:id="rId32"/>
    <p:sldId id="619" r:id="rId33"/>
    <p:sldId id="584" r:id="rId34"/>
    <p:sldId id="683" r:id="rId35"/>
    <p:sldId id="739" r:id="rId36"/>
    <p:sldId id="684" r:id="rId37"/>
    <p:sldId id="743" r:id="rId38"/>
    <p:sldId id="775" r:id="rId39"/>
    <p:sldId id="776" r:id="rId40"/>
    <p:sldId id="557" r:id="rId41"/>
    <p:sldId id="806" r:id="rId42"/>
    <p:sldId id="1222" r:id="rId43"/>
    <p:sldId id="1223" r:id="rId44"/>
    <p:sldId id="1224" r:id="rId45"/>
    <p:sldId id="1225" r:id="rId46"/>
    <p:sldId id="1091" r:id="rId47"/>
    <p:sldId id="1232" r:id="rId48"/>
    <p:sldId id="1233" r:id="rId49"/>
    <p:sldId id="1234" r:id="rId50"/>
    <p:sldId id="906" r:id="rId51"/>
    <p:sldId id="1235" r:id="rId52"/>
    <p:sldId id="297" r:id="rId53"/>
    <p:sldId id="1236" r:id="rId54"/>
    <p:sldId id="1229" r:id="rId55"/>
    <p:sldId id="1237" r:id="rId56"/>
    <p:sldId id="1210" r:id="rId57"/>
    <p:sldId id="1238" r:id="rId58"/>
    <p:sldId id="354" r:id="rId59"/>
    <p:sldId id="1228" r:id="rId60"/>
    <p:sldId id="1239" r:id="rId61"/>
    <p:sldId id="1230" r:id="rId62"/>
    <p:sldId id="1240" r:id="rId63"/>
    <p:sldId id="1241" r:id="rId64"/>
    <p:sldId id="1242" r:id="rId65"/>
    <p:sldId id="1227" r:id="rId66"/>
    <p:sldId id="1243" r:id="rId67"/>
    <p:sldId id="757" r:id="rId68"/>
    <p:sldId id="808" r:id="rId69"/>
    <p:sldId id="792" r:id="rId70"/>
    <p:sldId id="793" r:id="rId71"/>
    <p:sldId id="794" r:id="rId72"/>
    <p:sldId id="795" r:id="rId73"/>
    <p:sldId id="796" r:id="rId74"/>
    <p:sldId id="797" r:id="rId75"/>
    <p:sldId id="798" r:id="rId76"/>
    <p:sldId id="809" r:id="rId77"/>
    <p:sldId id="810" r:id="rId78"/>
    <p:sldId id="811" r:id="rId79"/>
    <p:sldId id="770" r:id="rId80"/>
    <p:sldId id="771" r:id="rId81"/>
    <p:sldId id="772" r:id="rId82"/>
    <p:sldId id="773" r:id="rId83"/>
    <p:sldId id="825" r:id="rId84"/>
    <p:sldId id="785" r:id="rId85"/>
    <p:sldId id="786" r:id="rId86"/>
    <p:sldId id="827" r:id="rId87"/>
    <p:sldId id="826" r:id="rId88"/>
    <p:sldId id="1211" r:id="rId89"/>
    <p:sldId id="730" r:id="rId90"/>
    <p:sldId id="731" r:id="rId91"/>
    <p:sldId id="822" r:id="rId92"/>
    <p:sldId id="823" r:id="rId93"/>
    <p:sldId id="824" r:id="rId94"/>
    <p:sldId id="812" r:id="rId95"/>
    <p:sldId id="813" r:id="rId96"/>
    <p:sldId id="830" r:id="rId97"/>
    <p:sldId id="814" r:id="rId98"/>
    <p:sldId id="818" r:id="rId99"/>
    <p:sldId id="815" r:id="rId100"/>
    <p:sldId id="1009" r:id="rId101"/>
    <p:sldId id="831" r:id="rId102"/>
    <p:sldId id="781" r:id="rId103"/>
    <p:sldId id="801" r:id="rId104"/>
    <p:sldId id="821" r:id="rId105"/>
    <p:sldId id="742" r:id="rId106"/>
    <p:sldId id="660" r:id="rId107"/>
  </p:sldIdLst>
  <p:sldSz cx="9144000" cy="6858000" type="screen4x3"/>
  <p:notesSz cx="7099300" cy="10234613"/>
  <p:defaultTextStyle>
    <a:defPPr>
      <a:defRPr lang="en-US"/>
    </a:defPPr>
    <a:lvl1pPr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1pPr>
    <a:lvl2pPr marL="4572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2pPr>
    <a:lvl3pPr marL="9144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3pPr>
    <a:lvl4pPr marL="13716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4pPr>
    <a:lvl5pPr marL="18288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0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0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0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000"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CC00"/>
    <a:srgbClr val="FF3300"/>
    <a:srgbClr val="FF9900"/>
    <a:srgbClr val="FF9966"/>
    <a:srgbClr val="0099FF"/>
    <a:srgbClr val="A50021"/>
    <a:srgbClr val="B0D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0983" autoAdjust="0"/>
  </p:normalViewPr>
  <p:slideViewPr>
    <p:cSldViewPr>
      <p:cViewPr varScale="1">
        <p:scale>
          <a:sx n="74" d="100"/>
          <a:sy n="74" d="100"/>
        </p:scale>
        <p:origin x="1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202"/>
    </p:cViewPr>
  </p:sorterViewPr>
  <p:notesViewPr>
    <p:cSldViewPr>
      <p:cViewPr varScale="1">
        <p:scale>
          <a:sx n="59" d="100"/>
          <a:sy n="59" d="100"/>
        </p:scale>
        <p:origin x="-3226" y="-6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handoutMaster" Target="handoutMasters/handout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C92F6D15-94FB-4FB2-9D73-73F63E2A78F2}" type="datetimeFigureOut">
              <a:rPr lang="zh-CN" altLang="en-US"/>
              <a:pPr>
                <a:defRPr/>
              </a:pPr>
              <a:t>2020/9/22</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9C10940E-698A-4608-AA22-27C1318887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zh-CN" altLang="en-US"/>
          </a:p>
        </p:txBody>
      </p:sp>
      <p:sp>
        <p:nvSpPr>
          <p:cNvPr id="19251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CN"/>
          </a:p>
        </p:txBody>
      </p:sp>
      <p:sp>
        <p:nvSpPr>
          <p:cNvPr id="952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9251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9251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en-US" altLang="zh-CN"/>
          </a:p>
        </p:txBody>
      </p:sp>
      <p:sp>
        <p:nvSpPr>
          <p:cNvPr id="19251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7CC05ED-0F7D-44A8-9C40-FB7576A3BC9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Gas" TargetMode="External"/><Relationship Id="rId3" Type="http://schemas.openxmlformats.org/officeDocument/2006/relationships/hyperlink" Target="http://en.wikipedia.org/wiki/Surface" TargetMode="External"/><Relationship Id="rId7" Type="http://schemas.openxmlformats.org/officeDocument/2006/relationships/hyperlink" Target="http://en.wikipedia.org/wiki/Adsorp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Surface_physics" TargetMode="External"/><Relationship Id="rId5" Type="http://schemas.openxmlformats.org/officeDocument/2006/relationships/hyperlink" Target="http://en.wikipedia.org/wiki/Ultra-high_vacuum" TargetMode="External"/><Relationship Id="rId10" Type="http://schemas.openxmlformats.org/officeDocument/2006/relationships/hyperlink" Target="http://en.wikipedia.org/wiki/Second" TargetMode="External"/><Relationship Id="rId4" Type="http://schemas.openxmlformats.org/officeDocument/2006/relationships/hyperlink" Target="http://en.wikipedia.org/wiki/Crystal" TargetMode="External"/><Relationship Id="rId9" Type="http://schemas.openxmlformats.org/officeDocument/2006/relationships/hyperlink" Target="http://en.wikipedia.org/wiki/Tor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aike.baidu.com/view/2694.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71C5D91-BC62-4E8E-B3F1-EB95F929FCB5}" type="slidenum">
              <a:rPr lang="zh-CN" altLang="en-US" smtClean="0"/>
              <a:pPr/>
              <a:t>1</a:t>
            </a:fld>
            <a:endParaRPr lang="en-US" altLang="zh-CN"/>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a:ln/>
        </p:spPr>
        <p:txBody>
          <a:bodyPr/>
          <a:lstStyle/>
          <a:p>
            <a:pPr eaLnBrk="1" hangingPunct="1"/>
            <a:endParaRPr lang="en-US" altLang="zh-CN">
              <a:latin typeface="Times New Roman" pitchFamily="18"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992188" y="768350"/>
            <a:ext cx="5114925" cy="3836988"/>
          </a:xfrm>
          <a:ln/>
        </p:spPr>
      </p:sp>
      <p:sp>
        <p:nvSpPr>
          <p:cNvPr id="102403" name="Rectangle 3"/>
          <p:cNvSpPr>
            <a:spLocks noGrp="1" noChangeArrowheads="1"/>
          </p:cNvSpPr>
          <p:nvPr>
            <p:ph type="body" idx="1"/>
          </p:nvPr>
        </p:nvSpPr>
        <p:spPr>
          <a:noFill/>
          <a:ln/>
        </p:spPr>
        <p:txBody>
          <a:bodyPr/>
          <a:lstStyle/>
          <a:p>
            <a:pPr eaLnBrk="1" hangingPunct="1"/>
            <a:r>
              <a:rPr lang="en-US" altLang="zh-CN">
                <a:latin typeface="Times New Roman" pitchFamily="18" charset="0"/>
                <a:ea typeface="宋体" pitchFamily="2" charset="-122"/>
              </a:rPr>
              <a:t>The first establishment of modern methods of scientific analysis that occurred in the 19th century produced three notable results of importance to the future of surface science.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2188" y="768350"/>
            <a:ext cx="5114925" cy="3836988"/>
          </a:xfrm>
          <a:ln/>
        </p:spPr>
      </p:sp>
      <p:sp>
        <p:nvSpPr>
          <p:cNvPr id="103427" name="Rectangle 3"/>
          <p:cNvSpPr>
            <a:spLocks noGrp="1" noChangeArrowheads="1"/>
          </p:cNvSpPr>
          <p:nvPr>
            <p:ph type="body" idx="1"/>
          </p:nvPr>
        </p:nvSpPr>
        <p:spPr>
          <a:noFill/>
          <a:ln/>
        </p:spPr>
        <p:txBody>
          <a:bodyPr/>
          <a:lstStyle/>
          <a:p>
            <a:pPr eaLnBrk="1" hangingPunct="1"/>
            <a:r>
              <a:rPr lang="en-US" altLang="zh-CN">
                <a:latin typeface="Times New Roman" pitchFamily="18" charset="0"/>
                <a:ea typeface="宋体" pitchFamily="2" charset="-122"/>
              </a:rPr>
              <a:t>Despite the impetus provided by these investigations, it was primarily Irving Langmuir’s efforts in the early years of this century that led to the recognition of surface science as a significant research discipline.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92188" y="768350"/>
            <a:ext cx="5114925" cy="3836988"/>
          </a:xfrm>
          <a:ln/>
        </p:spPr>
      </p:sp>
      <p:sp>
        <p:nvSpPr>
          <p:cNvPr id="104451" name="Rectangle 3"/>
          <p:cNvSpPr>
            <a:spLocks noGrp="1" noChangeArrowheads="1"/>
          </p:cNvSpPr>
          <p:nvPr>
            <p:ph type="body" idx="1"/>
          </p:nvPr>
        </p:nvSpPr>
        <p:spPr>
          <a:noFill/>
          <a:ln/>
        </p:spPr>
        <p:txBody>
          <a:bodyPr/>
          <a:lstStyle/>
          <a:p>
            <a:pPr eaLnBrk="1" hangingPunct="1"/>
            <a:r>
              <a:rPr lang="en-US" altLang="zh-CN">
                <a:latin typeface="Times New Roman" pitchFamily="18" charset="0"/>
                <a:ea typeface="宋体" pitchFamily="2" charset="-122"/>
              </a:rPr>
              <a:t>The </a:t>
            </a:r>
            <a:r>
              <a:rPr lang="en-US" altLang="zh-CN" b="1">
                <a:latin typeface="Times New Roman" pitchFamily="18" charset="0"/>
                <a:ea typeface="宋体" pitchFamily="2" charset="-122"/>
              </a:rPr>
              <a:t>langmuir</a:t>
            </a:r>
            <a:r>
              <a:rPr lang="en-US" altLang="zh-CN">
                <a:latin typeface="Times New Roman" pitchFamily="18" charset="0"/>
                <a:ea typeface="宋体" pitchFamily="2" charset="-122"/>
              </a:rPr>
              <a:t> (symbol: </a:t>
            </a:r>
            <a:r>
              <a:rPr lang="en-US" altLang="zh-CN" b="1">
                <a:latin typeface="Times New Roman" pitchFamily="18" charset="0"/>
                <a:ea typeface="宋体" pitchFamily="2" charset="-122"/>
              </a:rPr>
              <a:t>L</a:t>
            </a:r>
            <a:r>
              <a:rPr lang="en-US" altLang="zh-CN">
                <a:latin typeface="Times New Roman" pitchFamily="18" charset="0"/>
                <a:ea typeface="宋体" pitchFamily="2" charset="-122"/>
              </a:rPr>
              <a:t>) is a unit of exposure (or dosage) to a </a:t>
            </a:r>
            <a:r>
              <a:rPr lang="en-US" altLang="zh-CN">
                <a:latin typeface="Times New Roman" pitchFamily="18" charset="0"/>
                <a:ea typeface="宋体" pitchFamily="2" charset="-122"/>
                <a:hlinkClick r:id="rId3" tooltip="Surface"/>
              </a:rPr>
              <a:t>surface</a:t>
            </a:r>
            <a:r>
              <a:rPr lang="en-US" altLang="zh-CN">
                <a:latin typeface="Times New Roman" pitchFamily="18" charset="0"/>
                <a:ea typeface="宋体" pitchFamily="2" charset="-122"/>
              </a:rPr>
              <a:t> (</a:t>
            </a:r>
            <a:r>
              <a:rPr lang="en-US" altLang="zh-CN" i="1">
                <a:latin typeface="Times New Roman" pitchFamily="18" charset="0"/>
                <a:ea typeface="宋体" pitchFamily="2" charset="-122"/>
              </a:rPr>
              <a:t>e.g.</a:t>
            </a:r>
            <a:r>
              <a:rPr lang="en-US" altLang="zh-CN">
                <a:latin typeface="Times New Roman" pitchFamily="18" charset="0"/>
                <a:ea typeface="宋体" pitchFamily="2" charset="-122"/>
              </a:rPr>
              <a:t> of a </a:t>
            </a:r>
            <a:r>
              <a:rPr lang="en-US" altLang="zh-CN">
                <a:latin typeface="Times New Roman" pitchFamily="18" charset="0"/>
                <a:ea typeface="宋体" pitchFamily="2" charset="-122"/>
                <a:hlinkClick r:id="rId4" tooltip="Crystal"/>
              </a:rPr>
              <a:t>crystal</a:t>
            </a:r>
            <a:r>
              <a:rPr lang="en-US" altLang="zh-CN">
                <a:latin typeface="Times New Roman" pitchFamily="18" charset="0"/>
                <a:ea typeface="宋体" pitchFamily="2" charset="-122"/>
              </a:rPr>
              <a:t>) and is used in </a:t>
            </a:r>
            <a:r>
              <a:rPr lang="en-US" altLang="zh-CN">
                <a:latin typeface="Times New Roman" pitchFamily="18" charset="0"/>
                <a:ea typeface="宋体" pitchFamily="2" charset="-122"/>
                <a:hlinkClick r:id="rId5" tooltip="Ultra-high vacuum"/>
              </a:rPr>
              <a:t>ultra-high vacuum</a:t>
            </a:r>
            <a:r>
              <a:rPr lang="en-US" altLang="zh-CN">
                <a:latin typeface="Times New Roman" pitchFamily="18" charset="0"/>
                <a:ea typeface="宋体" pitchFamily="2" charset="-122"/>
              </a:rPr>
              <a:t> (UHV) </a:t>
            </a:r>
            <a:r>
              <a:rPr lang="en-US" altLang="zh-CN">
                <a:latin typeface="Times New Roman" pitchFamily="18" charset="0"/>
                <a:ea typeface="宋体" pitchFamily="2" charset="-122"/>
                <a:hlinkClick r:id="rId6" tooltip="Surface physics"/>
              </a:rPr>
              <a:t>surface physics</a:t>
            </a:r>
            <a:r>
              <a:rPr lang="en-US" altLang="zh-CN">
                <a:latin typeface="Times New Roman" pitchFamily="18" charset="0"/>
                <a:ea typeface="宋体" pitchFamily="2" charset="-122"/>
              </a:rPr>
              <a:t> to study the </a:t>
            </a:r>
            <a:r>
              <a:rPr lang="en-US" altLang="zh-CN">
                <a:latin typeface="Times New Roman" pitchFamily="18" charset="0"/>
                <a:ea typeface="宋体" pitchFamily="2" charset="-122"/>
                <a:hlinkClick r:id="rId7" tooltip="Adsorption"/>
              </a:rPr>
              <a:t>adsorption</a:t>
            </a:r>
            <a:r>
              <a:rPr lang="en-US" altLang="zh-CN">
                <a:latin typeface="Times New Roman" pitchFamily="18" charset="0"/>
                <a:ea typeface="宋体" pitchFamily="2" charset="-122"/>
              </a:rPr>
              <a:t> of </a:t>
            </a:r>
            <a:r>
              <a:rPr lang="en-US" altLang="zh-CN">
                <a:latin typeface="Times New Roman" pitchFamily="18" charset="0"/>
                <a:ea typeface="宋体" pitchFamily="2" charset="-122"/>
                <a:hlinkClick r:id="rId8" tooltip="Gas"/>
              </a:rPr>
              <a:t>gases</a:t>
            </a:r>
            <a:r>
              <a:rPr lang="en-US" altLang="zh-CN">
                <a:latin typeface="Times New Roman" pitchFamily="18" charset="0"/>
                <a:ea typeface="宋体" pitchFamily="2" charset="-122"/>
              </a:rPr>
              <a:t>. One langmuir corresponds to an exposure of 10</a:t>
            </a:r>
            <a:r>
              <a:rPr lang="en-US" altLang="zh-CN" baseline="30000">
                <a:latin typeface="Times New Roman" pitchFamily="18" charset="0"/>
                <a:ea typeface="宋体" pitchFamily="2" charset="-122"/>
              </a:rPr>
              <a:t>−6</a:t>
            </a:r>
            <a:r>
              <a:rPr lang="en-US" altLang="zh-CN">
                <a:latin typeface="Times New Roman" pitchFamily="18" charset="0"/>
                <a:ea typeface="宋体" pitchFamily="2" charset="-122"/>
              </a:rPr>
              <a:t> </a:t>
            </a:r>
            <a:r>
              <a:rPr lang="en-US" altLang="zh-CN">
                <a:latin typeface="Times New Roman" pitchFamily="18" charset="0"/>
                <a:ea typeface="宋体" pitchFamily="2" charset="-122"/>
                <a:hlinkClick r:id="rId9" tooltip="Torr"/>
              </a:rPr>
              <a:t>torr</a:t>
            </a:r>
            <a:r>
              <a:rPr lang="en-US" altLang="zh-CN">
                <a:latin typeface="Times New Roman" pitchFamily="18" charset="0"/>
                <a:ea typeface="宋体" pitchFamily="2" charset="-122"/>
              </a:rPr>
              <a:t> during one </a:t>
            </a:r>
            <a:r>
              <a:rPr lang="en-US" altLang="zh-CN">
                <a:latin typeface="Times New Roman" pitchFamily="18" charset="0"/>
                <a:ea typeface="宋体" pitchFamily="2" charset="-122"/>
                <a:hlinkClick r:id="rId10" tooltip="Second"/>
              </a:rPr>
              <a:t>second</a:t>
            </a:r>
            <a:r>
              <a:rPr lang="en-US" altLang="zh-CN">
                <a:latin typeface="Times New Roman" pitchFamily="18" charset="0"/>
                <a:ea typeface="宋体" pitchFamily="2" charset="-122"/>
              </a:rPr>
              <a:t>  </a:t>
            </a:r>
            <a:endParaRPr lang="zh-CN" altLang="en-US">
              <a:latin typeface="Times New Roman" pitchFamily="18" charset="0"/>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2188" y="768350"/>
            <a:ext cx="5114925" cy="3836988"/>
          </a:xfrm>
          <a:ln/>
        </p:spPr>
      </p:sp>
      <p:sp>
        <p:nvSpPr>
          <p:cNvPr id="105475" name="Rectangle 3"/>
          <p:cNvSpPr>
            <a:spLocks noGrp="1" noChangeArrowheads="1"/>
          </p:cNvSpPr>
          <p:nvPr>
            <p:ph type="body" idx="1"/>
          </p:nvPr>
        </p:nvSpPr>
        <p:spPr>
          <a:noFill/>
          <a:ln/>
        </p:spPr>
        <p:txBody>
          <a:bodyPr/>
          <a:lstStyle/>
          <a:p>
            <a:pPr eaLnBrk="1" hangingPunct="1"/>
            <a:r>
              <a:rPr lang="en-US" altLang="zh-CN">
                <a:latin typeface="Times New Roman" pitchFamily="18" charset="0"/>
                <a:ea typeface="宋体" pitchFamily="2" charset="-122"/>
              </a:rPr>
              <a:t>These ideas led to the advent of quantum mechanics, which took place in the 1920s and produced a turning point in the history of surface physics.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92188" y="768350"/>
            <a:ext cx="5114925" cy="3836988"/>
          </a:xfrm>
          <a:ln/>
        </p:spPr>
      </p:sp>
      <p:sp>
        <p:nvSpPr>
          <p:cNvPr id="106499" name="Rectangle 3"/>
          <p:cNvSpPr>
            <a:spLocks noGrp="1" noChangeArrowheads="1"/>
          </p:cNvSpPr>
          <p:nvPr>
            <p:ph type="body" idx="1"/>
          </p:nvPr>
        </p:nvSpPr>
        <p:spPr>
          <a:xfrm>
            <a:off x="709613" y="4860925"/>
            <a:ext cx="5680075" cy="4605338"/>
          </a:xfrm>
          <a:noFill/>
          <a:ln/>
        </p:spPr>
        <p:txBody>
          <a:bodyPr/>
          <a:lstStyle/>
          <a:p>
            <a:pPr eaLnBrk="1" hangingPunct="1"/>
            <a:r>
              <a:rPr lang="zh-CN" altLang="en-US">
                <a:latin typeface="Times New Roman" pitchFamily="18" charset="0"/>
                <a:ea typeface="宋体" pitchFamily="2" charset="-122"/>
              </a:rPr>
              <a:t>利用该系统在飞秒时间分辨的扫描隧道显微术方面作了前期的探索，积累了很多宝贵的经验，掌握了若干关键技术，并取得了一系列研究成果。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2188" y="768350"/>
            <a:ext cx="5114925" cy="3836988"/>
          </a:xfrm>
          <a:ln/>
        </p:spPr>
      </p:sp>
      <p:sp>
        <p:nvSpPr>
          <p:cNvPr id="107523" name="Rectangle 3"/>
          <p:cNvSpPr>
            <a:spLocks noGrp="1" noChangeArrowheads="1"/>
          </p:cNvSpPr>
          <p:nvPr>
            <p:ph type="body" idx="1"/>
          </p:nvPr>
        </p:nvSpPr>
        <p:spPr>
          <a:xfrm>
            <a:off x="709613" y="4860925"/>
            <a:ext cx="5680075" cy="4605338"/>
          </a:xfrm>
          <a:noFill/>
          <a:ln/>
        </p:spPr>
        <p:txBody>
          <a:bodyPr/>
          <a:lstStyle/>
          <a:p>
            <a:pPr eaLnBrk="1" hangingPunct="1"/>
            <a:r>
              <a:rPr lang="zh-CN" altLang="en-US">
                <a:latin typeface="Times New Roman" pitchFamily="18" charset="0"/>
                <a:ea typeface="宋体" pitchFamily="2" charset="-122"/>
              </a:rPr>
              <a:t>这台仪器是与德国</a:t>
            </a:r>
            <a:r>
              <a:rPr lang="en-US" altLang="zh-CN">
                <a:latin typeface="Times New Roman" pitchFamily="18" charset="0"/>
                <a:ea typeface="宋体" pitchFamily="2" charset="-122"/>
              </a:rPr>
              <a:t>Createc</a:t>
            </a:r>
            <a:r>
              <a:rPr lang="zh-CN" altLang="en-US">
                <a:latin typeface="Times New Roman" pitchFamily="18" charset="0"/>
                <a:ea typeface="宋体" pitchFamily="2" charset="-122"/>
              </a:rPr>
              <a:t>公司合作研制开发的，为单分子物理化学的实验研究作了一系列优化设计，但是光学兼容性较差。</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r>
              <a:rPr kumimoji="1" lang="en-US" altLang="zh-CN" sz="1200" kern="1200" baseline="0" dirty="0">
                <a:solidFill>
                  <a:schemeClr val="tx1"/>
                </a:solidFill>
                <a:latin typeface="Times New Roman" charset="0"/>
                <a:ea typeface="宋体" charset="0"/>
                <a:cs typeface="宋体" charset="0"/>
              </a:rPr>
              <a:t>Figure 3 | Kilobyte atomic memory. STM image (96 × 126 nm, I=2.00 </a:t>
            </a:r>
            <a:r>
              <a:rPr kumimoji="1" lang="en-US" altLang="zh-CN" sz="1200" kern="1200" baseline="0" dirty="0" err="1">
                <a:solidFill>
                  <a:schemeClr val="tx1"/>
                </a:solidFill>
                <a:latin typeface="Times New Roman" charset="0"/>
                <a:ea typeface="宋体" charset="0"/>
                <a:cs typeface="宋体" charset="0"/>
              </a:rPr>
              <a:t>nA</a:t>
            </a:r>
            <a:r>
              <a:rPr kumimoji="1" lang="en-US" altLang="zh-CN" sz="1200" kern="1200" baseline="0" dirty="0">
                <a:solidFill>
                  <a:schemeClr val="tx1"/>
                </a:solidFill>
                <a:latin typeface="Times New Roman" charset="0"/>
                <a:ea typeface="宋体" charset="0"/>
                <a:cs typeface="宋体" charset="0"/>
              </a:rPr>
              <a:t>, V=+500mV, T = 1.5 K) of a 1,016-byte atomic memory, written to a passage from Feynman’s lecture ‘There’s plenty of room at the bottom’26. The various markers used are explained in the legend below the images. The memory consists of 127 functional blocks and 17 broken blocks, resulting in an overall areal density of 0.778 bits nm−2.</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CC05ED-0F7D-44A8-9C40-FB7576A3BC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679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992188" y="768350"/>
            <a:ext cx="5114925" cy="3836988"/>
          </a:xfrm>
          <a:ln/>
        </p:spPr>
      </p:sp>
      <p:sp>
        <p:nvSpPr>
          <p:cNvPr id="110595" name="Rectangle 3"/>
          <p:cNvSpPr>
            <a:spLocks noGrp="1" noChangeArrowheads="1"/>
          </p:cNvSpPr>
          <p:nvPr>
            <p:ph type="body" idx="1"/>
          </p:nvPr>
        </p:nvSpPr>
        <p:spPr>
          <a:xfrm>
            <a:off x="709613" y="4860925"/>
            <a:ext cx="5680075" cy="4605338"/>
          </a:xfrm>
          <a:noFill/>
          <a:ln/>
        </p:spPr>
        <p:txBody>
          <a:bodyPr/>
          <a:lstStyle/>
          <a:p>
            <a:pPr eaLnBrk="1" hangingPunct="1"/>
            <a:r>
              <a:rPr lang="zh-CN" altLang="en-US">
                <a:latin typeface="Times New Roman" pitchFamily="18" charset="0"/>
                <a:ea typeface="宋体" pitchFamily="2" charset="-122"/>
              </a:rPr>
              <a:t>单原子</a:t>
            </a:r>
            <a:r>
              <a:rPr lang="en-US" altLang="zh-CN">
                <a:latin typeface="Times New Roman" pitchFamily="18" charset="0"/>
                <a:ea typeface="宋体" pitchFamily="2" charset="-122"/>
              </a:rPr>
              <a:t>/</a:t>
            </a:r>
            <a:r>
              <a:rPr lang="zh-CN" altLang="en-US">
                <a:latin typeface="Times New Roman" pitchFamily="18" charset="0"/>
                <a:ea typeface="宋体" pitchFamily="2" charset="-122"/>
              </a:rPr>
              <a:t>分子器件的电输运过程由量子效应主导，与经典的输运相去甚远，一般发生在量子相干时间之内，该时间在皮秒到飞秒量级。但通常的</a:t>
            </a:r>
            <a:r>
              <a:rPr lang="en-US" altLang="zh-CN">
                <a:latin typeface="Times New Roman" pitchFamily="18" charset="0"/>
                <a:ea typeface="宋体" pitchFamily="2" charset="-122"/>
              </a:rPr>
              <a:t>STM</a:t>
            </a:r>
            <a:r>
              <a:rPr lang="zh-CN" altLang="en-US">
                <a:latin typeface="Times New Roman" pitchFamily="18" charset="0"/>
                <a:ea typeface="宋体" pitchFamily="2" charset="-122"/>
              </a:rPr>
              <a:t>技术只能解析毫秒到微秒量级的变化过程，无法得到相干时间尺度以内量子输运的信息。为了更深入理解单原子</a:t>
            </a:r>
            <a:r>
              <a:rPr lang="en-US" altLang="zh-CN">
                <a:latin typeface="Times New Roman" pitchFamily="18" charset="0"/>
                <a:ea typeface="宋体" pitchFamily="2" charset="-122"/>
              </a:rPr>
              <a:t>/</a:t>
            </a:r>
            <a:r>
              <a:rPr lang="zh-CN" altLang="en-US">
                <a:latin typeface="Times New Roman" pitchFamily="18" charset="0"/>
                <a:ea typeface="宋体" pitchFamily="2" charset="-122"/>
              </a:rPr>
              <a:t>分子器件中的量子输运过程，有必要发展在超短时间尺度的量子输运测量技术，细致地研究量子相干输运中的动力学过程。 </a:t>
            </a:r>
          </a:p>
          <a:p>
            <a:pPr eaLnBrk="1" hangingPunct="1"/>
            <a:endParaRPr lang="zh-CN" altLang="en-US">
              <a:latin typeface="Times New Roman" pitchFamily="18" charset="0"/>
              <a:ea typeface="宋体" pitchFamily="2" charset="-122"/>
            </a:endParaRPr>
          </a:p>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2CF2A74-422A-4EF5-903F-A4980F267204}" type="slidenum">
              <a:rPr kumimoji="0" lang="zh-CN" altLang="en-US" sz="1300">
                <a:latin typeface="Calibri" pitchFamily="34" charset="0"/>
              </a:rPr>
              <a:pPr algn="r" defTabSz="990600"/>
              <a:t>76</a:t>
            </a:fld>
            <a:endParaRPr kumimoji="0" lang="en-US" altLang="zh-CN" sz="1300">
              <a:latin typeface="Calibri" pitchFamily="34" charset="0"/>
            </a:endParaRPr>
          </a:p>
        </p:txBody>
      </p:sp>
      <p:sp>
        <p:nvSpPr>
          <p:cNvPr id="111619" name="Rectangle 2"/>
          <p:cNvSpPr>
            <a:spLocks noGrp="1" noRot="1" noChangeAspect="1" noChangeArrowheads="1" noTextEdit="1"/>
          </p:cNvSpPr>
          <p:nvPr>
            <p:ph type="sldImg"/>
          </p:nvPr>
        </p:nvSpPr>
        <p:spPr>
          <a:xfrm>
            <a:off x="992188" y="768350"/>
            <a:ext cx="5114925" cy="3836988"/>
          </a:xfrm>
          <a:ln/>
        </p:spPr>
      </p:sp>
      <p:sp>
        <p:nvSpPr>
          <p:cNvPr id="111620" name="Rectangle 3"/>
          <p:cNvSpPr>
            <a:spLocks noGrp="1" noChangeArrowheads="1"/>
          </p:cNvSpPr>
          <p:nvPr>
            <p:ph type="body" idx="1"/>
          </p:nvPr>
        </p:nvSpPr>
        <p:spPr>
          <a:xfrm>
            <a:off x="709613" y="4860925"/>
            <a:ext cx="5680075" cy="4605338"/>
          </a:xfrm>
          <a:noFill/>
          <a:ln/>
        </p:spPr>
        <p:txBody>
          <a:bodyPr/>
          <a:lstStyle/>
          <a:p>
            <a:pPr eaLnBrk="1" hangingPunct="1">
              <a:spcBef>
                <a:spcPct val="0"/>
              </a:spcBef>
            </a:pPr>
            <a:r>
              <a:rPr lang="zh-CN" altLang="en-US">
                <a:latin typeface="Times New Roman" pitchFamily="18" charset="0"/>
                <a:ea typeface="宋体" pitchFamily="2" charset="-122"/>
              </a:rPr>
              <a:t>飞秒激光技术是获得飞秒时间分辨的有效途径。加州理工大学的</a:t>
            </a:r>
            <a:r>
              <a:rPr lang="en-US" altLang="zh-CN">
                <a:latin typeface="Times New Roman" pitchFamily="18" charset="0"/>
                <a:ea typeface="宋体" pitchFamily="2" charset="-122"/>
              </a:rPr>
              <a:t>zewail</a:t>
            </a:r>
            <a:r>
              <a:rPr lang="zh-CN" altLang="en-US">
                <a:latin typeface="Times New Roman" pitchFamily="18" charset="0"/>
                <a:ea typeface="宋体" pitchFamily="2" charset="-122"/>
              </a:rPr>
              <a:t>教授首次将超快激光技术应用到研究表面上的化学反应过程，对电子和声子动力学在飞秒尺度上进行了表征，获得了</a:t>
            </a:r>
            <a:r>
              <a:rPr lang="en-US" altLang="zh-CN">
                <a:latin typeface="Times New Roman" pitchFamily="18" charset="0"/>
                <a:ea typeface="宋体" pitchFamily="2" charset="-122"/>
              </a:rPr>
              <a:t>1999</a:t>
            </a:r>
            <a:r>
              <a:rPr lang="zh-CN" altLang="en-US">
                <a:latin typeface="Times New Roman" pitchFamily="18" charset="0"/>
                <a:ea typeface="宋体" pitchFamily="2" charset="-122"/>
              </a:rPr>
              <a:t>年的诺贝尔化学奖。</a:t>
            </a:r>
            <a:endParaRPr lang="zh-CN" altLang="zh-CN">
              <a:latin typeface="Times New Roman" pitchFamily="18"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992188" y="768350"/>
            <a:ext cx="5114925" cy="3836988"/>
          </a:xfrm>
          <a:ln/>
        </p:spPr>
      </p:sp>
      <p:sp>
        <p:nvSpPr>
          <p:cNvPr id="112643" name="Rectangle 3"/>
          <p:cNvSpPr>
            <a:spLocks noGrp="1" noChangeArrowheads="1"/>
          </p:cNvSpPr>
          <p:nvPr>
            <p:ph type="body" idx="1"/>
          </p:nvPr>
        </p:nvSpPr>
        <p:spPr>
          <a:xfrm>
            <a:off x="709613" y="4860925"/>
            <a:ext cx="5680075" cy="4605338"/>
          </a:xfrm>
          <a:noFill/>
          <a:ln/>
        </p:spPr>
        <p:txBody>
          <a:bodyPr/>
          <a:lstStyle/>
          <a:p>
            <a:pPr eaLnBrk="1" hangingPunct="1"/>
            <a:r>
              <a:rPr lang="zh-CN" altLang="en-US">
                <a:latin typeface="Times New Roman" pitchFamily="18" charset="0"/>
                <a:ea typeface="宋体" pitchFamily="2" charset="-122"/>
              </a:rPr>
              <a:t>由于衍射极限的限制，飞秒激光技术无法对单分子单原子尺度上的超快动力学过程进行表征。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xfrm>
            <a:off x="992188" y="768350"/>
            <a:ext cx="5114925" cy="3836988"/>
          </a:xfrm>
          <a:ln/>
        </p:spPr>
      </p:sp>
      <p:sp>
        <p:nvSpPr>
          <p:cNvPr id="48131" name="备注占位符 2"/>
          <p:cNvSpPr>
            <a:spLocks noGrp="1"/>
          </p:cNvSpPr>
          <p:nvPr>
            <p:ph type="body" idx="1"/>
          </p:nvPr>
        </p:nvSpPr>
        <p:spPr>
          <a:noFill/>
          <a:ln/>
        </p:spPr>
        <p:txBody>
          <a:bodyPr/>
          <a:lstStyle/>
          <a:p>
            <a:pPr defTabSz="990478" fontAlgn="base">
              <a:spcBef>
                <a:spcPct val="30000"/>
              </a:spcBef>
              <a:spcAft>
                <a:spcPct val="0"/>
              </a:spcAft>
              <a:defRPr/>
            </a:pPr>
            <a:r>
              <a:rPr lang="zh-CN" altLang="en-US" dirty="0">
                <a:ea typeface="宋体" pitchFamily="2" charset="-122"/>
              </a:rPr>
              <a:t>首先是个人简介。我</a:t>
            </a:r>
            <a:r>
              <a:rPr lang="en-US" altLang="zh-CN" dirty="0">
                <a:ea typeface="宋体" pitchFamily="2" charset="-122"/>
              </a:rPr>
              <a:t>2008</a:t>
            </a:r>
            <a:r>
              <a:rPr lang="zh-CN" altLang="en-US" dirty="0">
                <a:ea typeface="宋体" pitchFamily="2" charset="-122"/>
              </a:rPr>
              <a:t>年获得中科院物理所的博士，</a:t>
            </a:r>
            <a:r>
              <a:rPr lang="en-US" altLang="zh-CN" dirty="0">
                <a:ea typeface="宋体" pitchFamily="2" charset="-122"/>
              </a:rPr>
              <a:t>2010</a:t>
            </a:r>
            <a:r>
              <a:rPr lang="zh-CN" altLang="en-US" dirty="0">
                <a:ea typeface="宋体" pitchFamily="2" charset="-122"/>
              </a:rPr>
              <a:t>年初加入北京大学量子材料科学中心，成立了独立的课题组。近年来，我们的工作曾两度入选中国科学十大进展，我个人也获得了万人计划，</a:t>
            </a:r>
            <a:r>
              <a:rPr lang="zh-CN" altLang="en-US" sz="1300" dirty="0">
                <a:latin typeface="黑体" pitchFamily="49" charset="-122"/>
                <a:ea typeface="黑体" pitchFamily="49" charset="-122"/>
                <a:sym typeface="Times New Roman" pitchFamily="18" charset="0"/>
              </a:rPr>
              <a:t>中国青年科技奖，</a:t>
            </a:r>
            <a:r>
              <a:rPr lang="zh-CN" altLang="en-US" dirty="0">
                <a:ea typeface="宋体" pitchFamily="2" charset="-122"/>
              </a:rPr>
              <a:t>陈嘉庚青年科学奖，基金委的杰出青年等奖项和荣誉。</a:t>
            </a:r>
            <a:endParaRPr lang="en-US" altLang="zh-CN" dirty="0">
              <a:solidFill>
                <a:srgbClr val="000099"/>
              </a:solidFill>
              <a:latin typeface="黑体" pitchFamily="49" charset="-122"/>
              <a:ea typeface="黑体" pitchFamily="49" charset="-122"/>
              <a:sym typeface="Times New Roman" pitchFamily="18" charset="0"/>
            </a:endParaRPr>
          </a:p>
        </p:txBody>
      </p:sp>
      <p:sp>
        <p:nvSpPr>
          <p:cNvPr id="48132" name="灯片编号占位符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4AABC-2E98-4398-B63F-8C5AB0CCCF5F}" type="slidenum">
              <a:rPr kumimoji="0" lang="en-US" altLang="zh-CN" sz="13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zh-CN" sz="13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83217" y="767596"/>
            <a:ext cx="4732867" cy="3837980"/>
          </a:xfrm>
          <a:ln/>
        </p:spPr>
      </p:sp>
      <p:sp>
        <p:nvSpPr>
          <p:cNvPr id="113667" name="Rectangle 3"/>
          <p:cNvSpPr>
            <a:spLocks noGrp="1" noChangeArrowheads="1"/>
          </p:cNvSpPr>
          <p:nvPr>
            <p:ph type="body" idx="1"/>
          </p:nvPr>
        </p:nvSpPr>
        <p:spPr>
          <a:xfrm>
            <a:off x="709614" y="4860926"/>
            <a:ext cx="5680075" cy="4605337"/>
          </a:xfrm>
          <a:noFill/>
          <a:ln/>
        </p:spPr>
        <p:txBody>
          <a:bodyPr/>
          <a:lstStyle/>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2188" y="768350"/>
            <a:ext cx="5114925" cy="3836988"/>
          </a:xfrm>
          <a:ln/>
        </p:spPr>
      </p:sp>
      <p:sp>
        <p:nvSpPr>
          <p:cNvPr id="115715" name="Rectangle 3"/>
          <p:cNvSpPr>
            <a:spLocks noGrp="1" noChangeArrowheads="1"/>
          </p:cNvSpPr>
          <p:nvPr>
            <p:ph type="body" idx="1"/>
          </p:nvPr>
        </p:nvSpPr>
        <p:spPr>
          <a:noFill/>
          <a:ln/>
        </p:spPr>
        <p:txBody>
          <a:bodyPr/>
          <a:lstStyle/>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t>In order to understand these features, our</a:t>
            </a:r>
            <a:r>
              <a:rPr lang="en-US" altLang="zh-CN" b="1"/>
              <a:t>collaborator</a:t>
            </a:r>
            <a:r>
              <a:rPr lang="en-US" altLang="zh-CN"/>
              <a:t>s</a:t>
            </a:r>
            <a:r>
              <a:rPr lang="en-US" altLang="zh-CN">
                <a:solidFill>
                  <a:srgbClr val="0070C0"/>
                </a:solidFill>
                <a:latin typeface="Arial" charset="0"/>
                <a:cs typeface="Arial" charset="0"/>
              </a:rPr>
              <a:t>Prokop </a:t>
            </a:r>
            <a:r>
              <a:rPr lang="en-US" altLang="zh-CN" dirty="0" err="1">
                <a:solidFill>
                  <a:srgbClr val="0070C0"/>
                </a:solidFill>
                <a:latin typeface="Arial" charset="0"/>
                <a:cs typeface="Arial" charset="0"/>
              </a:rPr>
              <a:t>Hapala</a:t>
            </a:r>
            <a:r>
              <a:rPr lang="en-US" altLang="zh-CN" dirty="0">
                <a:solidFill>
                  <a:srgbClr val="0070C0"/>
                </a:solidFill>
                <a:latin typeface="Arial" charset="0"/>
                <a:cs typeface="Arial" charset="0"/>
              </a:rPr>
              <a:t>, Prof. Pavel </a:t>
            </a:r>
            <a:r>
              <a:rPr lang="en-US" altLang="zh-CN" dirty="0" err="1">
                <a:solidFill>
                  <a:srgbClr val="0070C0"/>
                </a:solidFill>
                <a:latin typeface="Arial" charset="0"/>
                <a:cs typeface="Arial" charset="0"/>
              </a:rPr>
              <a:t>Jelinek</a:t>
            </a:r>
            <a:r>
              <a:rPr lang="en-US" altLang="zh-CN" dirty="0"/>
              <a:t> built a AFM model with L-J potential to simulate the interaction between the probe particle and the molecule. With this model</a:t>
            </a:r>
            <a:r>
              <a:rPr lang="zh-CN" altLang="en-US" dirty="0"/>
              <a:t>，</a:t>
            </a:r>
            <a:r>
              <a:rPr lang="en-US" altLang="zh-CN" dirty="0"/>
              <a:t>they have successfully reproduced the sharp lines at the chemical bond and  between molecules. In our experiment, we have to add a special term----the electrostatic force between the Cl-tip and water molecules.</a:t>
            </a:r>
            <a:endParaRPr lang="zh-CN" altLang="en-US" dirty="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669452-0499-4F4E-8DBC-88E859F9CC9E}" type="slidenum">
              <a:rPr lang="zh-CN" altLang="en-US" smtClean="0"/>
              <a:pPr fontAlgn="base">
                <a:spcBef>
                  <a:spcPct val="0"/>
                </a:spcBef>
                <a:spcAft>
                  <a:spcPct val="0"/>
                </a:spcAft>
                <a:defRPr/>
              </a:pPr>
              <a:t>87</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0419" name="备注占位符 2"/>
          <p:cNvSpPr>
            <a:spLocks noGrp="1"/>
          </p:cNvSpPr>
          <p:nvPr>
            <p:ph type="body" idx="1"/>
          </p:nvPr>
        </p:nvSpPr>
        <p:spPr bwMode="auto">
          <a:noFill/>
        </p:spPr>
        <p:txBody>
          <a:bodyPr/>
          <a:lstStyle/>
          <a:p>
            <a:r>
              <a:rPr lang="zh-CN" altLang="en-US"/>
              <a:t>随后解决这一难题最有效的近似是</a:t>
            </a:r>
            <a:r>
              <a:rPr lang="zh-CN" altLang="en-US">
                <a:solidFill>
                  <a:srgbClr val="000099"/>
                </a:solidFill>
                <a:latin typeface="黑体" pitchFamily="49" charset="-122"/>
                <a:ea typeface="黑体" pitchFamily="49" charset="-122"/>
                <a:cs typeface="Times" charset="0"/>
                <a:sym typeface="Times New Roman" pitchFamily="18" charset="0"/>
              </a:rPr>
              <a:t>玻恩</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奥本海默近似</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 它基于这样一个事实</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 原子核比电子重很多</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因此电子运动时可以认为原子核不动</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即把原子核做为经典粒子处理</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只将电子波函数化 </a:t>
            </a:r>
            <a:r>
              <a:rPr lang="en-US" altLang="zh-CN">
                <a:solidFill>
                  <a:srgbClr val="000099"/>
                </a:solidFill>
                <a:latin typeface="黑体" pitchFamily="49" charset="-122"/>
                <a:ea typeface="黑体" pitchFamily="49" charset="-122"/>
                <a:cs typeface="Times" charset="0"/>
                <a:sym typeface="Times New Roman" pitchFamily="18" charset="0"/>
              </a:rPr>
              <a:t>.</a:t>
            </a:r>
            <a:r>
              <a:rPr lang="zh-CN" altLang="en-US">
                <a:solidFill>
                  <a:srgbClr val="000099"/>
                </a:solidFill>
                <a:latin typeface="黑体" pitchFamily="49" charset="-122"/>
                <a:ea typeface="黑体" pitchFamily="49" charset="-122"/>
                <a:cs typeface="Times" charset="0"/>
                <a:sym typeface="Times New Roman" pitchFamily="18" charset="0"/>
              </a:rPr>
              <a:t> </a:t>
            </a:r>
            <a:endParaRPr lang="zh-CN" altLang="en-US"/>
          </a:p>
          <a:p>
            <a:endParaRPr lang="zh-CN" altLang="en-US"/>
          </a:p>
          <a:p>
            <a:endParaRPr lang="zh-CN" altLang="en-US"/>
          </a:p>
        </p:txBody>
      </p:sp>
      <p:sp>
        <p:nvSpPr>
          <p:cNvPr id="60420" name="灯片编号占位符 3"/>
          <p:cNvSpPr>
            <a:spLocks noGrp="1"/>
          </p:cNvSpPr>
          <p:nvPr>
            <p:ph type="sldNum" sz="quarter" idx="5"/>
          </p:nvPr>
        </p:nvSpPr>
        <p:spPr bwMode="auto">
          <a:noFill/>
          <a:ln>
            <a:miter lim="800000"/>
            <a:headEnd/>
            <a:tailEnd/>
          </a:ln>
        </p:spPr>
        <p:txBody>
          <a:bodyPr/>
          <a:lstStyle/>
          <a:p>
            <a:fld id="{308E1D47-635E-4A38-91F5-A258F9B89C8A}" type="slidenum">
              <a:rPr lang="zh-CN" altLang="en-US" smtClean="0"/>
              <a:pPr/>
              <a:t>90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2467" name="备注占位符 2"/>
          <p:cNvSpPr>
            <a:spLocks noGrp="1"/>
          </p:cNvSpPr>
          <p:nvPr>
            <p:ph type="body" idx="1"/>
          </p:nvPr>
        </p:nvSpPr>
        <p:spPr bwMode="auto">
          <a:noFill/>
        </p:spPr>
        <p:txBody>
          <a:bodyPr/>
          <a:lstStyle/>
          <a:p>
            <a:r>
              <a:rPr lang="zh-CN" altLang="en-US" dirty="0">
                <a:solidFill>
                  <a:srgbClr val="000099"/>
                </a:solidFill>
                <a:latin typeface="黑体" pitchFamily="49" charset="-122"/>
                <a:ea typeface="黑体" pitchFamily="49" charset="-122"/>
                <a:cs typeface="Times" charset="0"/>
                <a:sym typeface="Times New Roman" pitchFamily="18" charset="0"/>
              </a:rPr>
              <a:t>接下来介绍未来拟开展的工作：</a:t>
            </a:r>
            <a:r>
              <a:rPr lang="zh-CN" altLang="en-US" sz="1300" dirty="0">
                <a:ea typeface="黑体" pitchFamily="49" charset="-122"/>
              </a:rPr>
              <a:t>轻元素体系的全量子化效应研究</a:t>
            </a:r>
            <a:r>
              <a:rPr lang="zh-CN" altLang="en-US" dirty="0">
                <a:solidFill>
                  <a:srgbClr val="000099"/>
                </a:solidFill>
                <a:latin typeface="黑体" pitchFamily="49" charset="-122"/>
                <a:ea typeface="黑体" pitchFamily="49" charset="-122"/>
                <a:cs typeface="Times" charset="0"/>
                <a:sym typeface="Times New Roman" pitchFamily="18" charset="0"/>
              </a:rPr>
              <a:t>。对于重元素体系，原子核比电子重很多</a:t>
            </a:r>
            <a:r>
              <a:rPr lang="en-US" altLang="zh-CN" dirty="0">
                <a:solidFill>
                  <a:srgbClr val="000099"/>
                </a:solidFill>
                <a:latin typeface="黑体" pitchFamily="49" charset="-122"/>
                <a:ea typeface="黑体" pitchFamily="49" charset="-122"/>
                <a:cs typeface="Times" charset="0"/>
                <a:sym typeface="Times New Roman" pitchFamily="18" charset="0"/>
              </a:rPr>
              <a:t>,</a:t>
            </a:r>
            <a:r>
              <a:rPr lang="zh-CN" altLang="en-US" dirty="0">
                <a:solidFill>
                  <a:srgbClr val="000099"/>
                </a:solidFill>
                <a:latin typeface="黑体" pitchFamily="49" charset="-122"/>
                <a:ea typeface="黑体" pitchFamily="49" charset="-122"/>
                <a:cs typeface="Times" charset="0"/>
                <a:sym typeface="Times New Roman" pitchFamily="18" charset="0"/>
              </a:rPr>
              <a:t>因此可以把原子核做为经典粒子处理</a:t>
            </a:r>
            <a:r>
              <a:rPr lang="en-US" altLang="zh-CN" dirty="0">
                <a:solidFill>
                  <a:srgbClr val="000099"/>
                </a:solidFill>
                <a:latin typeface="黑体" pitchFamily="49" charset="-122"/>
                <a:ea typeface="黑体" pitchFamily="49" charset="-122"/>
                <a:cs typeface="Times" charset="0"/>
                <a:sym typeface="Times New Roman" pitchFamily="18" charset="0"/>
              </a:rPr>
              <a:t>,</a:t>
            </a:r>
            <a:r>
              <a:rPr lang="zh-CN" altLang="en-US" dirty="0">
                <a:solidFill>
                  <a:srgbClr val="000099"/>
                </a:solidFill>
                <a:latin typeface="黑体" pitchFamily="49" charset="-122"/>
                <a:ea typeface="黑体" pitchFamily="49" charset="-122"/>
                <a:cs typeface="Times" charset="0"/>
                <a:sym typeface="Times New Roman" pitchFamily="18" charset="0"/>
              </a:rPr>
              <a:t>只将电子量子化。但是</a:t>
            </a:r>
            <a:r>
              <a:rPr lang="zh-CN" altLang="en-US" sz="1300" dirty="0">
                <a:solidFill>
                  <a:srgbClr val="C00000"/>
                </a:solidFill>
                <a:latin typeface="黑体" pitchFamily="49" charset="-122"/>
                <a:ea typeface="黑体" pitchFamily="49" charset="-122"/>
                <a:cs typeface="Times" charset="0"/>
                <a:sym typeface="Times New Roman" pitchFamily="18" charset="0"/>
              </a:rPr>
              <a:t>对于原子核质量较小的轻元素体系，</a:t>
            </a:r>
            <a:r>
              <a:rPr lang="zh-CN" altLang="zh-CN" sz="1300" dirty="0"/>
              <a:t>其核量子效应会异常显著，</a:t>
            </a:r>
            <a:r>
              <a:rPr lang="zh-CN" altLang="en-US" sz="1300" dirty="0"/>
              <a:t>必须要将</a:t>
            </a:r>
            <a:r>
              <a:rPr lang="zh-CN" altLang="zh-CN" sz="1300" dirty="0"/>
              <a:t>原子核和电子同时量子化（即：全量子化）</a:t>
            </a:r>
            <a:r>
              <a:rPr lang="zh-CN" altLang="en-US" sz="1300" dirty="0"/>
              <a:t>。全量子化</a:t>
            </a:r>
            <a:r>
              <a:rPr lang="zh-CN" altLang="zh-CN" sz="1300" dirty="0"/>
              <a:t>将对材料的物性产生重要的影响，甚至催生出超越电子的全新量子物态</a:t>
            </a:r>
            <a:r>
              <a:rPr lang="zh-CN" altLang="en-US" sz="1300" dirty="0"/>
              <a:t>。水其实就是一个典型的具有全量子化效应的轻元素材料。</a:t>
            </a:r>
            <a:endParaRPr lang="en-US" altLang="zh-CN" sz="1300" dirty="0">
              <a:solidFill>
                <a:srgbClr val="C00000"/>
              </a:solidFill>
              <a:latin typeface="黑体" pitchFamily="49" charset="-122"/>
              <a:ea typeface="黑体" pitchFamily="49" charset="-122"/>
              <a:cs typeface="Times" charset="0"/>
              <a:sym typeface="Times New Roman" pitchFamily="18" charset="0"/>
            </a:endParaRPr>
          </a:p>
        </p:txBody>
      </p:sp>
      <p:sp>
        <p:nvSpPr>
          <p:cNvPr id="62468" name="灯片编号占位符 3"/>
          <p:cNvSpPr>
            <a:spLocks noGrp="1"/>
          </p:cNvSpPr>
          <p:nvPr>
            <p:ph type="sldNum" sz="quarter" idx="5"/>
          </p:nvPr>
        </p:nvSpPr>
        <p:spPr bwMode="auto">
          <a:noFill/>
          <a:ln>
            <a:miter lim="800000"/>
            <a:headEnd/>
            <a:tailEnd/>
          </a:ln>
        </p:spPr>
        <p:txBody>
          <a:bodyPr/>
          <a:lstStyle/>
          <a:p>
            <a:fld id="{EC32102A-64DB-4E9D-BBB2-44C557C30124}" type="slidenum">
              <a:rPr lang="zh-CN" altLang="en-US" smtClean="0"/>
              <a:pPr/>
              <a:t>91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AD778-5299-4BEB-BFC2-39DB6711C811}" type="slidenum">
              <a:rPr lang="en-US" altLang="zh-CN"/>
              <a:pPr/>
              <a:t>92</a:t>
            </a:fld>
            <a:endParaRPr lang="en-US" altLang="zh-CN"/>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CCA96-BE76-49F7-A72C-D7B9327FC3AC}" type="slidenum">
              <a:rPr lang="en-US" altLang="zh-CN"/>
              <a:pPr/>
              <a:t>93</a:t>
            </a:fld>
            <a:endParaRPr lang="en-US" altLang="zh-CN"/>
          </a:p>
        </p:txBody>
      </p:sp>
      <p:sp>
        <p:nvSpPr>
          <p:cNvPr id="671746" name="Rectangle 2"/>
          <p:cNvSpPr>
            <a:spLocks noGrp="1" noRot="1" noChangeAspect="1" noChangeArrowheads="1" noTextEdit="1"/>
          </p:cNvSpPr>
          <p:nvPr>
            <p:ph type="sldImg"/>
          </p:nvPr>
        </p:nvSpPr>
        <p:spPr>
          <a:xfrm>
            <a:off x="992188" y="768350"/>
            <a:ext cx="5114925" cy="3836988"/>
          </a:xfrm>
          <a:ln/>
        </p:spPr>
      </p:sp>
      <p:sp>
        <p:nvSpPr>
          <p:cNvPr id="6717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01D1-F553-4CA5-BF05-1284DA80C1CA}" type="slidenum">
              <a:rPr lang="zh-CN" altLang="en-US" smtClean="0"/>
              <a:pPr/>
              <a:t>101</a:t>
            </a:fld>
            <a:endParaRPr lang="en-US" altLang="zh-CN"/>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a:ln/>
        </p:spPr>
        <p:txBody>
          <a:bodyPr/>
          <a:lstStyle/>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xfrm>
            <a:off x="992188" y="768350"/>
            <a:ext cx="5114925" cy="3836988"/>
          </a:xfrm>
          <a:ln/>
        </p:spPr>
      </p:sp>
      <p:sp>
        <p:nvSpPr>
          <p:cNvPr id="48131" name="备注占位符 2"/>
          <p:cNvSpPr>
            <a:spLocks noGrp="1"/>
          </p:cNvSpPr>
          <p:nvPr>
            <p:ph type="body" idx="1"/>
          </p:nvPr>
        </p:nvSpPr>
        <p:spPr>
          <a:noFill/>
          <a:ln/>
        </p:spPr>
        <p:txBody>
          <a:bodyPr/>
          <a:lstStyle/>
          <a:p>
            <a:pPr eaLnBrk="1" hangingPunct="1"/>
            <a:r>
              <a:rPr lang="zh-CN" altLang="en-US" dirty="0">
                <a:ea typeface="宋体" pitchFamily="2" charset="-122"/>
              </a:rPr>
              <a:t>我的主要研究手段是扫描探针显微镜（</a:t>
            </a:r>
            <a:r>
              <a:rPr lang="en-US" altLang="zh-CN" dirty="0">
                <a:ea typeface="宋体" pitchFamily="2" charset="-122"/>
              </a:rPr>
              <a:t>SPM</a:t>
            </a:r>
            <a:r>
              <a:rPr lang="zh-CN" altLang="en-US" dirty="0">
                <a:ea typeface="宋体" pitchFamily="2" charset="-122"/>
              </a:rPr>
              <a:t>），主要从事单量子态的高分辨探测和操控研究。最近，我们</a:t>
            </a:r>
            <a:r>
              <a:rPr lang="zh-CN" altLang="en-US" sz="1400" dirty="0">
                <a:ea typeface="黑体" pitchFamily="49" charset="-122"/>
                <a:sym typeface="Times New Roman" pitchFamily="18" charset="0"/>
              </a:rPr>
              <a:t>刷新了扫描探针显微镜分辨率的世界纪录，</a:t>
            </a:r>
            <a:r>
              <a:rPr lang="zh-CN" altLang="en-US" sz="1300" dirty="0">
                <a:ea typeface="黑体" pitchFamily="49" charset="-122"/>
                <a:sym typeface="Times New Roman" pitchFamily="18" charset="0"/>
              </a:rPr>
              <a:t>实现了氢原子核的空间成像和定位，在原子尺度上首次揭示了水的核量子效应</a:t>
            </a:r>
            <a:r>
              <a:rPr lang="zh-CN" altLang="en-US" dirty="0">
                <a:ea typeface="宋体" pitchFamily="2" charset="-122"/>
              </a:rPr>
              <a:t>。</a:t>
            </a:r>
            <a:r>
              <a:rPr lang="zh-CN" altLang="en-US" sz="1300" dirty="0">
                <a:ea typeface="黑体" pitchFamily="49" charset="-122"/>
                <a:sym typeface="Times New Roman" pitchFamily="18" charset="0"/>
              </a:rPr>
              <a:t>回国开展独立工作后</a:t>
            </a:r>
            <a:r>
              <a:rPr lang="zh-CN" altLang="en-US" dirty="0">
                <a:ea typeface="宋体" pitchFamily="2" charset="-122"/>
              </a:rPr>
              <a:t>，发表</a:t>
            </a:r>
            <a:r>
              <a:rPr lang="en-US" altLang="zh-CN" dirty="0">
                <a:ea typeface="宋体" pitchFamily="2" charset="-122"/>
              </a:rPr>
              <a:t>Science 2</a:t>
            </a:r>
            <a:r>
              <a:rPr lang="zh-CN" altLang="en-US" dirty="0">
                <a:ea typeface="宋体" pitchFamily="2" charset="-122"/>
              </a:rPr>
              <a:t>篇、</a:t>
            </a:r>
            <a:r>
              <a:rPr lang="en-US" altLang="zh-CN" dirty="0">
                <a:ea typeface="宋体" pitchFamily="2" charset="-122"/>
              </a:rPr>
              <a:t>Nature 3</a:t>
            </a:r>
            <a:r>
              <a:rPr lang="zh-CN" altLang="en-US" dirty="0">
                <a:ea typeface="宋体" pitchFamily="2" charset="-122"/>
              </a:rPr>
              <a:t>篇、</a:t>
            </a:r>
            <a:r>
              <a:rPr lang="en-US" altLang="zh-CN" dirty="0">
                <a:ea typeface="宋体" pitchFamily="2" charset="-122"/>
              </a:rPr>
              <a:t>Nature</a:t>
            </a:r>
            <a:r>
              <a:rPr lang="zh-CN" altLang="en-US" dirty="0">
                <a:ea typeface="宋体" pitchFamily="2" charset="-122"/>
              </a:rPr>
              <a:t>子刊</a:t>
            </a:r>
            <a:r>
              <a:rPr lang="en-US" altLang="zh-CN" dirty="0">
                <a:ea typeface="宋体" pitchFamily="2" charset="-122"/>
              </a:rPr>
              <a:t>8</a:t>
            </a:r>
            <a:r>
              <a:rPr lang="zh-CN" altLang="en-US" dirty="0">
                <a:ea typeface="宋体" pitchFamily="2" charset="-122"/>
              </a:rPr>
              <a:t>篇，</a:t>
            </a:r>
            <a:r>
              <a:rPr lang="zh-CN" altLang="en-US" sz="1200" dirty="0">
                <a:ea typeface="黑体" pitchFamily="49" charset="-122"/>
                <a:sym typeface="Times New Roman" pitchFamily="18" charset="0"/>
              </a:rPr>
              <a:t>综述文章</a:t>
            </a:r>
            <a:r>
              <a:rPr lang="en-US" altLang="zh-CN" sz="1200" dirty="0">
                <a:ea typeface="黑体" pitchFamily="49" charset="-122"/>
                <a:sym typeface="Times New Roman" pitchFamily="18" charset="0"/>
              </a:rPr>
              <a:t>5</a:t>
            </a:r>
            <a:r>
              <a:rPr lang="zh-CN" altLang="en-US" sz="1200" dirty="0">
                <a:ea typeface="黑体" pitchFamily="49" charset="-122"/>
                <a:sym typeface="Times New Roman" pitchFamily="18" charset="0"/>
              </a:rPr>
              <a:t>篇</a:t>
            </a:r>
            <a:r>
              <a:rPr lang="zh-CN" altLang="en-US" dirty="0">
                <a:ea typeface="宋体" pitchFamily="2" charset="-122"/>
              </a:rPr>
              <a:t>。受邀在美国物理学会年会等国际重要学术会议上作邀请报告</a:t>
            </a:r>
            <a:r>
              <a:rPr lang="en-US" altLang="zh-CN" dirty="0">
                <a:ea typeface="宋体" pitchFamily="2" charset="-122"/>
              </a:rPr>
              <a:t>70</a:t>
            </a:r>
            <a:r>
              <a:rPr lang="zh-CN" altLang="en-US" dirty="0">
                <a:ea typeface="宋体" pitchFamily="2" charset="-122"/>
              </a:rPr>
              <a:t>余次。</a:t>
            </a:r>
          </a:p>
          <a:p>
            <a:pPr eaLnBrk="1" hangingPunct="1"/>
            <a:endParaRPr lang="zh-CN" altLang="en-US" dirty="0">
              <a:ea typeface="宋体" pitchFamily="2" charset="-122"/>
            </a:endParaRPr>
          </a:p>
        </p:txBody>
      </p:sp>
      <p:sp>
        <p:nvSpPr>
          <p:cNvPr id="48132" name="灯片编号占位符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4AABC-2E98-4398-B63F-8C5AB0CCCF5F}" type="slidenum">
              <a:rPr kumimoji="0" lang="en-US" altLang="zh-CN" sz="1300" b="0" i="0" u="none" strike="noStrike" kern="1200" cap="none" spc="0" normalizeH="0" baseline="0" noProof="0" smtClean="0">
                <a:ln>
                  <a:noFill/>
                </a:ln>
                <a:solidFill>
                  <a:prstClr val="black"/>
                </a:solidFill>
                <a:effectLst/>
                <a:uLnTx/>
                <a:uFillTx/>
                <a:latin typeface="Calibri"/>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300" b="0" i="0" u="none" strike="noStrike" kern="1200" cap="none" spc="0" normalizeH="0" baseline="0" noProof="0">
              <a:ln>
                <a:noFill/>
              </a:ln>
              <a:solidFill>
                <a:prstClr val="black"/>
              </a:solidFill>
              <a:effectLst/>
              <a:uLnTx/>
              <a:uFillTx/>
              <a:latin typeface="Calibri"/>
              <a:ea typeface="宋体"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992188" y="768350"/>
            <a:ext cx="5114925" cy="3836988"/>
          </a:xfrm>
          <a:ln/>
        </p:spPr>
      </p:sp>
      <p:sp>
        <p:nvSpPr>
          <p:cNvPr id="50179" name="备注占位符 2"/>
          <p:cNvSpPr>
            <a:spLocks noGrp="1"/>
          </p:cNvSpPr>
          <p:nvPr>
            <p:ph type="body" idx="1"/>
          </p:nvPr>
        </p:nvSpPr>
        <p:spPr>
          <a:noFill/>
          <a:ln/>
        </p:spPr>
        <p:txBody>
          <a:bodyPr/>
          <a:lstStyle/>
          <a:p>
            <a:pPr eaLnBrk="1" hangingPunct="1"/>
            <a:endParaRPr lang="zh-CN" altLang="en-US" dirty="0">
              <a:latin typeface="Arial" pitchFamily="34" charset="0"/>
              <a:ea typeface="宋体" pitchFamily="2" charset="-122"/>
            </a:endParaRPr>
          </a:p>
        </p:txBody>
      </p:sp>
      <p:sp>
        <p:nvSpPr>
          <p:cNvPr id="50180" name="灯片编号占位符 3"/>
          <p:cNvSpPr>
            <a:spLocks noGrp="1"/>
          </p:cNvSpPr>
          <p:nvPr>
            <p:ph type="sldNum" sz="quarter" idx="5"/>
          </p:nvPr>
        </p:nvSpPr>
        <p:spPr>
          <a:noFill/>
        </p:spPr>
        <p:txBody>
          <a:bodyPr/>
          <a:lstStyle/>
          <a:p>
            <a:fld id="{566F9AAA-5E23-4AF4-88CC-CCD1DBD69AE2}" type="slidenum">
              <a:rPr lang="en-US" altLang="zh-CN" smtClean="0">
                <a:latin typeface="Arial" pitchFamily="34" charset="0"/>
                <a:ea typeface="宋体" pitchFamily="2" charset="-122"/>
              </a:rPr>
              <a:pPr/>
              <a:t>4</a:t>
            </a:fld>
            <a:endParaRPr lang="en-US" altLang="zh-CN">
              <a:latin typeface="Arial" pitchFamily="34"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21FC78A-E0A2-403C-BB3F-D5DB22B27488}" type="slidenum">
              <a:rPr lang="zh-CN" altLang="en-US" smtClean="0"/>
              <a:pPr/>
              <a:t>5</a:t>
            </a:fld>
            <a:endParaRPr lang="en-US" altLang="zh-CN"/>
          </a:p>
        </p:txBody>
      </p:sp>
      <p:sp>
        <p:nvSpPr>
          <p:cNvPr id="97283" name="Rectangle 2"/>
          <p:cNvSpPr>
            <a:spLocks noGrp="1" noRot="1" noChangeAspect="1" noChangeArrowheads="1" noTextEdit="1"/>
          </p:cNvSpPr>
          <p:nvPr>
            <p:ph type="sldImg"/>
          </p:nvPr>
        </p:nvSpPr>
        <p:spPr>
          <a:xfrm>
            <a:off x="992188" y="768350"/>
            <a:ext cx="5114925" cy="3836988"/>
          </a:xfrm>
          <a:ln/>
        </p:spPr>
      </p:sp>
      <p:sp>
        <p:nvSpPr>
          <p:cNvPr id="97284" name="Rectangle 3"/>
          <p:cNvSpPr>
            <a:spLocks noGrp="1" noChangeArrowheads="1"/>
          </p:cNvSpPr>
          <p:nvPr>
            <p:ph type="body" idx="1"/>
          </p:nvPr>
        </p:nvSpPr>
        <p:spPr>
          <a:noFill/>
          <a:ln/>
        </p:spPr>
        <p:txBody>
          <a:bodyPr/>
          <a:lstStyle/>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38" tIns="49520" rIns="99038" bIns="49520" anchor="b"/>
          <a:lstStyle/>
          <a:p>
            <a:pPr algn="r" defTabSz="990600"/>
            <a:fld id="{FCDB9C85-C311-4999-94AB-D088E72D5A99}" type="slidenum">
              <a:rPr lang="zh-CN" altLang="en-US" sz="1300"/>
              <a:pPr algn="r" defTabSz="990600"/>
              <a:t>6</a:t>
            </a:fld>
            <a:endParaRPr lang="en-US" altLang="zh-CN" sz="13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a:ln/>
        </p:spPr>
        <p:txBody>
          <a:bodyPr lIns="99038" tIns="49520" rIns="99038" bIns="49520"/>
          <a:lstStyle/>
          <a:p>
            <a:pPr eaLnBrk="1" hangingPunct="1"/>
            <a:endParaRPr lang="en-US" altLang="zh-CN">
              <a:latin typeface="Times New Roman" pitchFamily="18" charset="0"/>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C57310A-820F-48E8-A973-4D55B2AF4D32}" type="slidenum">
              <a:rPr lang="zh-CN" altLang="en-US" smtClean="0"/>
              <a:pPr/>
              <a:t>8</a:t>
            </a:fld>
            <a:endParaRPr lang="en-US" altLang="zh-CN"/>
          </a:p>
        </p:txBody>
      </p:sp>
      <p:sp>
        <p:nvSpPr>
          <p:cNvPr id="99331" name="Rectangle 2"/>
          <p:cNvSpPr>
            <a:spLocks noGrp="1" noRot="1" noChangeAspect="1" noChangeArrowheads="1" noTextEdit="1"/>
          </p:cNvSpPr>
          <p:nvPr>
            <p:ph type="sldImg"/>
          </p:nvPr>
        </p:nvSpPr>
        <p:spPr>
          <a:xfrm>
            <a:off x="992188"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zh-CN" altLang="en-US">
              <a:latin typeface="Times New Roman" pitchFamily="18" charset="0"/>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992188" y="768350"/>
            <a:ext cx="5114925" cy="3836988"/>
          </a:xfrm>
          <a:ln/>
        </p:spPr>
      </p:sp>
      <p:sp>
        <p:nvSpPr>
          <p:cNvPr id="100355" name="Rectangle 3"/>
          <p:cNvSpPr>
            <a:spLocks noGrp="1" noChangeArrowheads="1"/>
          </p:cNvSpPr>
          <p:nvPr>
            <p:ph type="body" idx="1"/>
          </p:nvPr>
        </p:nvSpPr>
        <p:spPr>
          <a:noFill/>
          <a:ln/>
        </p:spPr>
        <p:txBody>
          <a:bodyPr/>
          <a:lstStyle/>
          <a:p>
            <a:pPr eaLnBrk="1" hangingPunct="1"/>
            <a:r>
              <a:rPr lang="zh-CN" altLang="en-US">
                <a:latin typeface="Times New Roman" pitchFamily="18" charset="0"/>
                <a:ea typeface="宋体" pitchFamily="2" charset="-122"/>
              </a:rPr>
              <a:t>沃尔夫冈</a:t>
            </a:r>
            <a:r>
              <a:rPr lang="en-US" altLang="zh-CN">
                <a:latin typeface="Times New Roman" pitchFamily="18" charset="0"/>
                <a:ea typeface="宋体" pitchFamily="2" charset="-122"/>
              </a:rPr>
              <a:t>·</a:t>
            </a:r>
            <a:r>
              <a:rPr lang="zh-CN" altLang="en-US">
                <a:latin typeface="Times New Roman" pitchFamily="18" charset="0"/>
                <a:ea typeface="宋体" pitchFamily="2" charset="-122"/>
              </a:rPr>
              <a:t>泡利，奥地利理论物理学家，是量子力学研究先驱者之一。</a:t>
            </a:r>
            <a:r>
              <a:rPr lang="en-US" altLang="zh-CN">
                <a:latin typeface="Times New Roman" pitchFamily="18" charset="0"/>
                <a:ea typeface="宋体" pitchFamily="2" charset="-122"/>
              </a:rPr>
              <a:t>1945</a:t>
            </a:r>
            <a:r>
              <a:rPr lang="zh-CN" altLang="en-US">
                <a:latin typeface="Times New Roman" pitchFamily="18" charset="0"/>
                <a:ea typeface="宋体" pitchFamily="2" charset="-122"/>
              </a:rPr>
              <a:t>年，他因发现泡利不相容原理而获得诺贝尔物理学奖，这一原理涉及到自旋的理论，这是理解物质结构甚至化学的基础。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4925" cy="3836988"/>
          </a:xfrm>
          <a:ln/>
        </p:spPr>
      </p:sp>
      <p:sp>
        <p:nvSpPr>
          <p:cNvPr id="101379" name="Rectangle 3"/>
          <p:cNvSpPr>
            <a:spLocks noGrp="1" noChangeArrowheads="1"/>
          </p:cNvSpPr>
          <p:nvPr>
            <p:ph type="body" idx="1"/>
          </p:nvPr>
        </p:nvSpPr>
        <p:spPr>
          <a:noFill/>
          <a:ln/>
        </p:spPr>
        <p:txBody>
          <a:bodyPr/>
          <a:lstStyle/>
          <a:p>
            <a:pPr eaLnBrk="1" hangingPunct="1"/>
            <a:r>
              <a:rPr lang="zh-CN" altLang="en-US" b="1">
                <a:latin typeface="Times New Roman" pitchFamily="18" charset="0"/>
                <a:ea typeface="宋体" pitchFamily="2" charset="-122"/>
              </a:rPr>
              <a:t>  水黾</a:t>
            </a:r>
            <a:r>
              <a:rPr lang="zh-CN" altLang="en-US">
                <a:latin typeface="Times New Roman" pitchFamily="18" charset="0"/>
                <a:ea typeface="宋体" pitchFamily="2" charset="-122"/>
              </a:rPr>
              <a:t>型水生</a:t>
            </a:r>
            <a:r>
              <a:rPr lang="zh-CN" altLang="en-US">
                <a:latin typeface="Times New Roman" pitchFamily="18" charset="0"/>
                <a:ea typeface="宋体" pitchFamily="2" charset="-122"/>
                <a:hlinkClick r:id="rId3"/>
              </a:rPr>
              <a:t>昆虫</a:t>
            </a:r>
            <a:r>
              <a:rPr lang="zh-CN" altLang="en-US">
                <a:latin typeface="Times New Roman" pitchFamily="18" charset="0"/>
                <a:ea typeface="宋体" pitchFamily="2" charset="-122"/>
              </a:rPr>
              <a:t>水黾被喻为“池塘中的溜冰者”，因为它不仅能在水面上滑行，而且还会像溜冰运动员一样能在水面上优雅地跳跃和玩耍。它的高明之处是，既不会划破水面，也不会浸湿自己的腿。水黾是如何练就如此水上绝技？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a:prstGeom prst="rect">
            <a:avLst/>
          </a:prstGeo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4C8D8513-CD30-4714-9C3E-070EFE91A1B0}" type="slidenum">
              <a:rPr lang="zh-CN" altLang="en-US"/>
              <a:pPr>
                <a:defRPr/>
              </a:pPr>
              <a:t>‹#›</a:t>
            </a:fld>
            <a:endParaRPr lang="zh-CN" altLang="en-US"/>
          </a:p>
        </p:txBody>
      </p:sp>
    </p:spTree>
    <p:extLst>
      <p:ext uri="{BB962C8B-B14F-4D97-AF65-F5344CB8AC3E}">
        <p14:creationId xmlns:p14="http://schemas.microsoft.com/office/powerpoint/2010/main" val="481110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E96AC684-EE3D-4F26-A96A-2F077197B812}" type="slidenum">
              <a:rPr lang="zh-CN" altLang="en-US"/>
              <a:pPr>
                <a:defRPr/>
              </a:pPr>
              <a:t>‹#›</a:t>
            </a:fld>
            <a:endParaRPr lang="zh-CN" altLang="en-US"/>
          </a:p>
        </p:txBody>
      </p:sp>
    </p:spTree>
    <p:extLst>
      <p:ext uri="{BB962C8B-B14F-4D97-AF65-F5344CB8AC3E}">
        <p14:creationId xmlns:p14="http://schemas.microsoft.com/office/powerpoint/2010/main" val="3944405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374A3E05-19E0-44F7-BC47-C0367ADD6794}" type="slidenum">
              <a:rPr lang="zh-CN" altLang="en-US"/>
              <a:pPr>
                <a:defRPr/>
              </a:pPr>
              <a:t>‹#›</a:t>
            </a:fld>
            <a:endParaRPr lang="zh-CN" altLang="en-US"/>
          </a:p>
        </p:txBody>
      </p:sp>
    </p:spTree>
    <p:extLst>
      <p:ext uri="{BB962C8B-B14F-4D97-AF65-F5344CB8AC3E}">
        <p14:creationId xmlns:p14="http://schemas.microsoft.com/office/powerpoint/2010/main" val="45023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4A2E2399-51D3-4DD6-8F22-B472E53ABE85}" type="slidenum">
              <a:rPr lang="zh-CN" altLang="en-US"/>
              <a:pPr>
                <a:defRPr/>
              </a:pPr>
              <a:t>‹#›</a:t>
            </a:fld>
            <a:endParaRPr lang="zh-CN" altLang="en-US"/>
          </a:p>
        </p:txBody>
      </p:sp>
    </p:spTree>
    <p:extLst>
      <p:ext uri="{BB962C8B-B14F-4D97-AF65-F5344CB8AC3E}">
        <p14:creationId xmlns:p14="http://schemas.microsoft.com/office/powerpoint/2010/main" val="157727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AA076700-D114-4AF3-9C83-FCC6692425A7}" type="slidenum">
              <a:rPr lang="zh-CN" altLang="en-US"/>
              <a:pPr>
                <a:defRPr/>
              </a:pPr>
              <a:t>‹#›</a:t>
            </a:fld>
            <a:endParaRPr lang="zh-CN" altLang="en-US"/>
          </a:p>
        </p:txBody>
      </p:sp>
    </p:spTree>
    <p:extLst>
      <p:ext uri="{BB962C8B-B14F-4D97-AF65-F5344CB8AC3E}">
        <p14:creationId xmlns:p14="http://schemas.microsoft.com/office/powerpoint/2010/main" val="384216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4" name="页脚占位符 3"/>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灯片编号占位符 4"/>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A458F501-828F-43CF-B1AE-902B073307EB}" type="slidenum">
              <a:rPr lang="zh-CN" altLang="en-US"/>
              <a:pPr>
                <a:defRPr/>
              </a:pPr>
              <a:t>‹#›</a:t>
            </a:fld>
            <a:endParaRPr lang="zh-CN" altLang="en-US"/>
          </a:p>
        </p:txBody>
      </p:sp>
    </p:spTree>
    <p:extLst>
      <p:ext uri="{BB962C8B-B14F-4D97-AF65-F5344CB8AC3E}">
        <p14:creationId xmlns:p14="http://schemas.microsoft.com/office/powerpoint/2010/main" val="1849760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E0012A8A-638F-4F2E-A5A2-F250E0C44D9E}" type="slidenum">
              <a:rPr lang="zh-CN" altLang="en-US"/>
              <a:pPr>
                <a:defRPr/>
              </a:pPr>
              <a:t>‹#›</a:t>
            </a:fld>
            <a:endParaRPr lang="zh-CN" altLang="en-US"/>
          </a:p>
        </p:txBody>
      </p:sp>
    </p:spTree>
    <p:extLst>
      <p:ext uri="{BB962C8B-B14F-4D97-AF65-F5344CB8AC3E}">
        <p14:creationId xmlns:p14="http://schemas.microsoft.com/office/powerpoint/2010/main" val="37293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980068C8-D3E9-4C86-B96E-0AD603F0B129}" type="slidenum">
              <a:rPr lang="zh-CN" altLang="en-US"/>
              <a:pPr>
                <a:defRPr/>
              </a:pPr>
              <a:t>‹#›</a:t>
            </a:fld>
            <a:endParaRPr lang="zh-CN" altLang="en-US"/>
          </a:p>
        </p:txBody>
      </p:sp>
    </p:spTree>
    <p:extLst>
      <p:ext uri="{BB962C8B-B14F-4D97-AF65-F5344CB8AC3E}">
        <p14:creationId xmlns:p14="http://schemas.microsoft.com/office/powerpoint/2010/main" val="50214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5D662DFE-08CA-408C-BB8A-15552301B451}" type="slidenum">
              <a:rPr lang="zh-CN" altLang="en-US"/>
              <a:pPr>
                <a:defRPr/>
              </a:pPr>
              <a:t>‹#›</a:t>
            </a:fld>
            <a:endParaRPr lang="zh-CN" altLang="en-US"/>
          </a:p>
        </p:txBody>
      </p:sp>
    </p:spTree>
    <p:extLst>
      <p:ext uri="{BB962C8B-B14F-4D97-AF65-F5344CB8AC3E}">
        <p14:creationId xmlns:p14="http://schemas.microsoft.com/office/powerpoint/2010/main" val="356012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CBFA1A98-7CC8-42FC-AE42-750047EC5E15}" type="slidenum">
              <a:rPr lang="zh-CN" altLang="en-US"/>
              <a:pPr>
                <a:defRPr/>
              </a:pPr>
              <a:t>‹#›</a:t>
            </a:fld>
            <a:endParaRPr lang="zh-CN" altLang="en-US"/>
          </a:p>
        </p:txBody>
      </p:sp>
    </p:spTree>
    <p:extLst>
      <p:ext uri="{BB962C8B-B14F-4D97-AF65-F5344CB8AC3E}">
        <p14:creationId xmlns:p14="http://schemas.microsoft.com/office/powerpoint/2010/main" val="3979417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defRPr>
                <a:latin typeface="Arial" pitchFamily="34" charset="0"/>
                <a:ea typeface="宋体" pitchFamily="2" charset="-122"/>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defRPr>
                <a:latin typeface="Arial" pitchFamily="34" charset="0"/>
                <a:ea typeface="宋体" pitchFamily="2" charset="-122"/>
              </a:defRPr>
            </a:lvl1pPr>
          </a:lstStyle>
          <a:p>
            <a:pPr>
              <a:defRPr/>
            </a:pPr>
            <a:fld id="{2ECF9DC9-626A-46AF-BAB7-8215522FCFF9}" type="slidenum">
              <a:rPr lang="zh-CN" altLang="en-US"/>
              <a:pPr>
                <a:defRPr/>
              </a:pPr>
              <a:t>‹#›</a:t>
            </a:fld>
            <a:endParaRPr lang="zh-CN" altLang="en-US"/>
          </a:p>
        </p:txBody>
      </p:sp>
    </p:spTree>
    <p:extLst>
      <p:ext uri="{BB962C8B-B14F-4D97-AF65-F5344CB8AC3E}">
        <p14:creationId xmlns:p14="http://schemas.microsoft.com/office/powerpoint/2010/main" val="2987384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fontAlgn="base">
              <a:spcBef>
                <a:spcPct val="0"/>
              </a:spcBef>
              <a:spcAft>
                <a:spcPct val="0"/>
              </a:spcAft>
              <a:defRPr>
                <a:latin typeface="Arial" pitchFamily="34" charset="0"/>
                <a:ea typeface="宋体" pitchFamily="2" charset="-122"/>
              </a:defRPr>
            </a:lvl1pPr>
          </a:lstStyle>
          <a:p>
            <a:pPr>
              <a:defRPr/>
            </a:pPr>
            <a:fld id="{D237954B-F3C3-419F-BCB6-CA9ADF83B5A3}" type="slidenum">
              <a:rPr lang="en-US" altLang="zh-CN"/>
              <a:pPr>
                <a:defRPr/>
              </a:pPr>
              <a:t>‹#›</a:t>
            </a:fld>
            <a:endParaRPr lang="en-US" altLang="zh-CN"/>
          </a:p>
        </p:txBody>
      </p:sp>
    </p:spTree>
    <p:extLst>
      <p:ext uri="{BB962C8B-B14F-4D97-AF65-F5344CB8AC3E}">
        <p14:creationId xmlns:p14="http://schemas.microsoft.com/office/powerpoint/2010/main" val="311237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941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7EF66A4-6A2D-41BA-BBA9-BB9C4BCF7428}" type="datetime1">
              <a:rPr lang="zh-CN" altLang="en-US" smtClean="0"/>
              <a:t>2020/9/22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pic>
        <p:nvPicPr>
          <p:cNvPr id="8" name="Picture 16">
            <a:extLst>
              <a:ext uri="{FF2B5EF4-FFF2-40B4-BE49-F238E27FC236}">
                <a16:creationId xmlns:a16="http://schemas.microsoft.com/office/drawing/2014/main" id="{C1D1BBBE-DF90-4882-8054-533E91D613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63" y="5962651"/>
            <a:ext cx="7715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1745304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D840E1A-8056-4166-A49D-77CC4188E260}" type="datetime1">
              <a:rPr lang="zh-CN" altLang="en-US" smtClean="0"/>
              <a:t>2020/9/22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201764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7FDC5DE-3F01-4EEF-A889-AC2CCDB3F27B}" type="datetime1">
              <a:rPr lang="zh-CN" altLang="en-US" smtClean="0"/>
              <a:t>2020/9/22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96825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0E4BADC-9925-4F80-BB5C-A9155370E7E1}" type="datetime1">
              <a:rPr lang="zh-CN" altLang="en-US" smtClean="0"/>
              <a:t>2020/9/22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324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0D556F5-9AE6-4179-97F2-759CB508B306}" type="datetime1">
              <a:rPr lang="zh-CN" altLang="en-US" smtClean="0"/>
              <a:t>2020/9/22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15201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4BD4DB9-AA12-475C-A27C-C444AD103524}" type="datetime1">
              <a:rPr lang="zh-CN" altLang="en-US" smtClean="0"/>
              <a:t>2020/9/22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523919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68FA5-841B-4CBD-A2FD-C23B2D070C92}" type="datetime1">
              <a:rPr lang="zh-CN" altLang="en-US" smtClean="0"/>
              <a:t>2020/9/22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429586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B160607-1ECC-4ABD-9F5B-66FC9397BF3C}" type="datetime1">
              <a:rPr lang="zh-CN" altLang="en-US" smtClean="0"/>
              <a:t>2020/9/22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752694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1DFDC286-471A-4EE6-9367-C73162D21956}" type="datetime1">
              <a:rPr lang="zh-CN" altLang="en-US" smtClean="0"/>
              <a:t>2020/9/22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186719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CBCA34-F4B5-4A1C-B92E-7260033752D5}" type="datetime1">
              <a:rPr lang="zh-CN" altLang="en-US" smtClean="0"/>
              <a:t>2020/9/22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438522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B9B3CBA-7582-496F-87A4-CE4E29B18F9E}" type="datetime1">
              <a:rPr lang="zh-CN" altLang="en-US" smtClean="0"/>
              <a:t>2020/9/22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95062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86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02871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16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fld id="{B9E59D12-5078-4C80-97E7-623E441EE13A}" type="datetime1">
              <a:rPr lang="zh-CN" altLang="en-US" smtClean="0"/>
              <a:t>2020/9/21</a:t>
            </a:fld>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40670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2664621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2767745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3773420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1843846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803329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3736847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3941912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2800100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211383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2982803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2534174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284371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442670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28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130636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51092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069023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702504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27218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477BE092-AAAC-4884-86E7-9AA078658D8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67A0870-166B-4657-AF09-F617E1AA938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566AE0D-6821-4D36-8F21-3B4865442942}"/>
              </a:ext>
            </a:extLst>
          </p:cNvPr>
          <p:cNvSpPr>
            <a:spLocks noGrp="1" noChangeArrowheads="1"/>
          </p:cNvSpPr>
          <p:nvPr>
            <p:ph type="sldNum" sz="quarter" idx="12"/>
          </p:nvPr>
        </p:nvSpPr>
        <p:spPr>
          <a:ln/>
        </p:spPr>
        <p:txBody>
          <a:bodyPr/>
          <a:lstStyle>
            <a:lvl1pPr>
              <a:defRPr/>
            </a:lvl1pPr>
          </a:lstStyle>
          <a:p>
            <a:fld id="{C3AE13F0-90EB-44DC-9717-F28DB29F2CCE}" type="slidenum">
              <a:rPr lang="en-US" altLang="zh-CN"/>
              <a:pPr/>
              <a:t>‹#›</a:t>
            </a:fld>
            <a:endParaRPr lang="en-US" altLang="zh-CN"/>
          </a:p>
        </p:txBody>
      </p:sp>
    </p:spTree>
    <p:extLst>
      <p:ext uri="{BB962C8B-B14F-4D97-AF65-F5344CB8AC3E}">
        <p14:creationId xmlns:p14="http://schemas.microsoft.com/office/powerpoint/2010/main" val="432824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97C66EB6-AE08-46AF-96E9-B37B279BE15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A9EB765-A5A1-41D0-9AC1-B199E7A4070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E4C194F0-76CF-44EE-BF8E-3B19FDDEE50E}"/>
              </a:ext>
            </a:extLst>
          </p:cNvPr>
          <p:cNvSpPr>
            <a:spLocks noGrp="1" noChangeArrowheads="1"/>
          </p:cNvSpPr>
          <p:nvPr>
            <p:ph type="sldNum" sz="quarter" idx="12"/>
          </p:nvPr>
        </p:nvSpPr>
        <p:spPr>
          <a:ln/>
        </p:spPr>
        <p:txBody>
          <a:bodyPr/>
          <a:lstStyle>
            <a:lvl1pPr>
              <a:defRPr/>
            </a:lvl1pPr>
          </a:lstStyle>
          <a:p>
            <a:fld id="{FA3F441C-8BCC-468C-AC06-D88100BE0C63}" type="slidenum">
              <a:rPr lang="en-US" altLang="zh-CN"/>
              <a:pPr/>
              <a:t>‹#›</a:t>
            </a:fld>
            <a:endParaRPr lang="en-US" altLang="zh-CN"/>
          </a:p>
        </p:txBody>
      </p:sp>
    </p:spTree>
    <p:extLst>
      <p:ext uri="{BB962C8B-B14F-4D97-AF65-F5344CB8AC3E}">
        <p14:creationId xmlns:p14="http://schemas.microsoft.com/office/powerpoint/2010/main" val="1813833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994C051C-26EC-40EA-8D1E-7E861D84D04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6B7E7E85-28B6-40E2-9791-A44630AF2D6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06386257-8AD1-4193-B227-0963762FD36B}"/>
              </a:ext>
            </a:extLst>
          </p:cNvPr>
          <p:cNvSpPr>
            <a:spLocks noGrp="1" noChangeArrowheads="1"/>
          </p:cNvSpPr>
          <p:nvPr>
            <p:ph type="sldNum" sz="quarter" idx="12"/>
          </p:nvPr>
        </p:nvSpPr>
        <p:spPr>
          <a:ln/>
        </p:spPr>
        <p:txBody>
          <a:bodyPr/>
          <a:lstStyle>
            <a:lvl1pPr>
              <a:defRPr/>
            </a:lvl1pPr>
          </a:lstStyle>
          <a:p>
            <a:fld id="{714B9644-6A46-49CE-B603-8FDA6A555624}" type="slidenum">
              <a:rPr lang="en-US" altLang="zh-CN"/>
              <a:pPr/>
              <a:t>‹#›</a:t>
            </a:fld>
            <a:endParaRPr lang="en-US" altLang="zh-CN"/>
          </a:p>
        </p:txBody>
      </p:sp>
    </p:spTree>
    <p:extLst>
      <p:ext uri="{BB962C8B-B14F-4D97-AF65-F5344CB8AC3E}">
        <p14:creationId xmlns:p14="http://schemas.microsoft.com/office/powerpoint/2010/main" val="1262985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72B73F63-B140-4954-8E1E-4E088C566A4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D37F64B-4302-4231-B451-0291464BFB5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743F4D91-9243-4618-BFA5-8FFC53DDA09F}"/>
              </a:ext>
            </a:extLst>
          </p:cNvPr>
          <p:cNvSpPr>
            <a:spLocks noGrp="1" noChangeArrowheads="1"/>
          </p:cNvSpPr>
          <p:nvPr>
            <p:ph type="sldNum" sz="quarter" idx="12"/>
          </p:nvPr>
        </p:nvSpPr>
        <p:spPr>
          <a:ln/>
        </p:spPr>
        <p:txBody>
          <a:bodyPr/>
          <a:lstStyle>
            <a:lvl1pPr>
              <a:defRPr/>
            </a:lvl1pPr>
          </a:lstStyle>
          <a:p>
            <a:fld id="{F3E0C610-EAED-492F-9ABD-FA2AE6312860}" type="slidenum">
              <a:rPr lang="en-US" altLang="zh-CN"/>
              <a:pPr/>
              <a:t>‹#›</a:t>
            </a:fld>
            <a:endParaRPr lang="en-US" altLang="zh-CN"/>
          </a:p>
        </p:txBody>
      </p:sp>
    </p:spTree>
    <p:extLst>
      <p:ext uri="{BB962C8B-B14F-4D97-AF65-F5344CB8AC3E}">
        <p14:creationId xmlns:p14="http://schemas.microsoft.com/office/powerpoint/2010/main" val="1319912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4B5CF22F-D91B-4D53-8C1F-EDDE0B467ED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D148225B-4929-428A-AAEE-6F4F7C18799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78558571-2FFE-4917-8105-09CBAACA900E}"/>
              </a:ext>
            </a:extLst>
          </p:cNvPr>
          <p:cNvSpPr>
            <a:spLocks noGrp="1" noChangeArrowheads="1"/>
          </p:cNvSpPr>
          <p:nvPr>
            <p:ph type="sldNum" sz="quarter" idx="12"/>
          </p:nvPr>
        </p:nvSpPr>
        <p:spPr>
          <a:ln/>
        </p:spPr>
        <p:txBody>
          <a:bodyPr/>
          <a:lstStyle>
            <a:lvl1pPr>
              <a:defRPr/>
            </a:lvl1pPr>
          </a:lstStyle>
          <a:p>
            <a:fld id="{60D97621-8B9C-41BD-B3D2-EC8A91779000}" type="slidenum">
              <a:rPr lang="en-US" altLang="zh-CN"/>
              <a:pPr/>
              <a:t>‹#›</a:t>
            </a:fld>
            <a:endParaRPr lang="en-US" altLang="zh-CN"/>
          </a:p>
        </p:txBody>
      </p:sp>
    </p:spTree>
    <p:extLst>
      <p:ext uri="{BB962C8B-B14F-4D97-AF65-F5344CB8AC3E}">
        <p14:creationId xmlns:p14="http://schemas.microsoft.com/office/powerpoint/2010/main" val="4115430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64CAA6FD-B3B4-47F1-96C9-46705A8F76E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A1B8CC53-1628-4EEA-BABD-1B0DE68D066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515E6219-9C42-4D3A-9D26-3048C11AAFDE}"/>
              </a:ext>
            </a:extLst>
          </p:cNvPr>
          <p:cNvSpPr>
            <a:spLocks noGrp="1" noChangeArrowheads="1"/>
          </p:cNvSpPr>
          <p:nvPr>
            <p:ph type="sldNum" sz="quarter" idx="12"/>
          </p:nvPr>
        </p:nvSpPr>
        <p:spPr>
          <a:ln/>
        </p:spPr>
        <p:txBody>
          <a:bodyPr/>
          <a:lstStyle>
            <a:lvl1pPr>
              <a:defRPr/>
            </a:lvl1pPr>
          </a:lstStyle>
          <a:p>
            <a:fld id="{C8134231-E5ED-4487-B5D6-C336F5F2694F}" type="slidenum">
              <a:rPr lang="en-US" altLang="zh-CN"/>
              <a:pPr/>
              <a:t>‹#›</a:t>
            </a:fld>
            <a:endParaRPr lang="en-US" altLang="zh-CN"/>
          </a:p>
        </p:txBody>
      </p:sp>
    </p:spTree>
    <p:extLst>
      <p:ext uri="{BB962C8B-B14F-4D97-AF65-F5344CB8AC3E}">
        <p14:creationId xmlns:p14="http://schemas.microsoft.com/office/powerpoint/2010/main" val="202515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24C629-93EA-4DE8-A9EA-35A025956F3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28714A9-FD65-42DB-BDA2-103AAF549555}"/>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79B740A1-31F8-4DF5-93C4-44518137A894}"/>
              </a:ext>
            </a:extLst>
          </p:cNvPr>
          <p:cNvSpPr>
            <a:spLocks noGrp="1" noChangeArrowheads="1"/>
          </p:cNvSpPr>
          <p:nvPr>
            <p:ph type="sldNum" sz="quarter" idx="12"/>
          </p:nvPr>
        </p:nvSpPr>
        <p:spPr>
          <a:ln/>
        </p:spPr>
        <p:txBody>
          <a:bodyPr/>
          <a:lstStyle>
            <a:lvl1pPr>
              <a:defRPr/>
            </a:lvl1pPr>
          </a:lstStyle>
          <a:p>
            <a:fld id="{7618CD26-F7E8-40AF-8CA1-D49F35245E21}" type="slidenum">
              <a:rPr lang="en-US" altLang="zh-CN"/>
              <a:pPr/>
              <a:t>‹#›</a:t>
            </a:fld>
            <a:endParaRPr lang="en-US" altLang="zh-CN"/>
          </a:p>
        </p:txBody>
      </p:sp>
    </p:spTree>
    <p:extLst>
      <p:ext uri="{BB962C8B-B14F-4D97-AF65-F5344CB8AC3E}">
        <p14:creationId xmlns:p14="http://schemas.microsoft.com/office/powerpoint/2010/main" val="3825055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149BDA80-453E-4F43-8B36-FB081927781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6A9323DF-60CB-4DAB-B446-396B9D1472E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5E27B548-8B5E-455A-A443-EBF3524CD03A}"/>
              </a:ext>
            </a:extLst>
          </p:cNvPr>
          <p:cNvSpPr>
            <a:spLocks noGrp="1" noChangeArrowheads="1"/>
          </p:cNvSpPr>
          <p:nvPr>
            <p:ph type="sldNum" sz="quarter" idx="12"/>
          </p:nvPr>
        </p:nvSpPr>
        <p:spPr>
          <a:ln/>
        </p:spPr>
        <p:txBody>
          <a:bodyPr/>
          <a:lstStyle>
            <a:lvl1pPr>
              <a:defRPr/>
            </a:lvl1pPr>
          </a:lstStyle>
          <a:p>
            <a:fld id="{C8581112-75F0-43D7-925D-C4171A160B94}" type="slidenum">
              <a:rPr lang="en-US" altLang="zh-CN"/>
              <a:pPr/>
              <a:t>‹#›</a:t>
            </a:fld>
            <a:endParaRPr lang="en-US" altLang="zh-CN"/>
          </a:p>
        </p:txBody>
      </p:sp>
    </p:spTree>
    <p:extLst>
      <p:ext uri="{BB962C8B-B14F-4D97-AF65-F5344CB8AC3E}">
        <p14:creationId xmlns:p14="http://schemas.microsoft.com/office/powerpoint/2010/main" val="3130389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F4655009-E8BA-4BC0-B9E7-95572CDE7AC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42F7850C-E9AF-40D4-86E0-EA82912873BC}"/>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752DA43-D106-4269-B7B7-0E15491E220B}"/>
              </a:ext>
            </a:extLst>
          </p:cNvPr>
          <p:cNvSpPr>
            <a:spLocks noGrp="1" noChangeArrowheads="1"/>
          </p:cNvSpPr>
          <p:nvPr>
            <p:ph type="sldNum" sz="quarter" idx="12"/>
          </p:nvPr>
        </p:nvSpPr>
        <p:spPr>
          <a:ln/>
        </p:spPr>
        <p:txBody>
          <a:bodyPr/>
          <a:lstStyle>
            <a:lvl1pPr>
              <a:defRPr/>
            </a:lvl1pPr>
          </a:lstStyle>
          <a:p>
            <a:fld id="{0168E21C-A3CE-4C36-9AE0-D71F31785AFD}" type="slidenum">
              <a:rPr lang="en-US" altLang="zh-CN"/>
              <a:pPr/>
              <a:t>‹#›</a:t>
            </a:fld>
            <a:endParaRPr lang="en-US" altLang="zh-CN"/>
          </a:p>
        </p:txBody>
      </p:sp>
    </p:spTree>
    <p:extLst>
      <p:ext uri="{BB962C8B-B14F-4D97-AF65-F5344CB8AC3E}">
        <p14:creationId xmlns:p14="http://schemas.microsoft.com/office/powerpoint/2010/main" val="1852275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916BA150-C390-49BD-AC57-3107C82AA9C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B9B8CA8-0598-4466-B8AA-6C646FB5ED1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8DB6F55A-3A46-497F-964D-99DC40A43DF7}"/>
              </a:ext>
            </a:extLst>
          </p:cNvPr>
          <p:cNvSpPr>
            <a:spLocks noGrp="1" noChangeArrowheads="1"/>
          </p:cNvSpPr>
          <p:nvPr>
            <p:ph type="sldNum" sz="quarter" idx="12"/>
          </p:nvPr>
        </p:nvSpPr>
        <p:spPr>
          <a:ln/>
        </p:spPr>
        <p:txBody>
          <a:bodyPr/>
          <a:lstStyle>
            <a:lvl1pPr>
              <a:defRPr/>
            </a:lvl1pPr>
          </a:lstStyle>
          <a:p>
            <a:fld id="{D208F783-6A4B-4979-88CA-2E1253E7AD94}" type="slidenum">
              <a:rPr lang="en-US" altLang="zh-CN"/>
              <a:pPr/>
              <a:t>‹#›</a:t>
            </a:fld>
            <a:endParaRPr lang="en-US" altLang="zh-CN"/>
          </a:p>
        </p:txBody>
      </p:sp>
    </p:spTree>
    <p:extLst>
      <p:ext uri="{BB962C8B-B14F-4D97-AF65-F5344CB8AC3E}">
        <p14:creationId xmlns:p14="http://schemas.microsoft.com/office/powerpoint/2010/main" val="168042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5E685723-A5C0-473D-9501-ABD656079BE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2E4762EA-9341-4E2E-8CA6-4A4E25CEFD8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3767C0F-B078-4F6A-96A5-6B7E66C3F014}"/>
              </a:ext>
            </a:extLst>
          </p:cNvPr>
          <p:cNvSpPr>
            <a:spLocks noGrp="1" noChangeArrowheads="1"/>
          </p:cNvSpPr>
          <p:nvPr>
            <p:ph type="sldNum" sz="quarter" idx="12"/>
          </p:nvPr>
        </p:nvSpPr>
        <p:spPr>
          <a:ln/>
        </p:spPr>
        <p:txBody>
          <a:bodyPr/>
          <a:lstStyle>
            <a:lvl1pPr>
              <a:defRPr/>
            </a:lvl1pPr>
          </a:lstStyle>
          <a:p>
            <a:fld id="{2D9D0AF6-D65D-4EBD-9E03-F2936B58E6A6}" type="slidenum">
              <a:rPr lang="en-US" altLang="zh-CN"/>
              <a:pPr/>
              <a:t>‹#›</a:t>
            </a:fld>
            <a:endParaRPr lang="en-US" altLang="zh-CN"/>
          </a:p>
        </p:txBody>
      </p:sp>
    </p:spTree>
    <p:extLst>
      <p:ext uri="{BB962C8B-B14F-4D97-AF65-F5344CB8AC3E}">
        <p14:creationId xmlns:p14="http://schemas.microsoft.com/office/powerpoint/2010/main" val="2915214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a:extLst>
              <a:ext uri="{FF2B5EF4-FFF2-40B4-BE49-F238E27FC236}">
                <a16:creationId xmlns:a16="http://schemas.microsoft.com/office/drawing/2014/main" id="{6BF3B126-4F42-48CE-AD29-F4FCDCB83FD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DA469E0B-A4A1-45B1-9F75-D861DECB66B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B17C03DA-6FC8-429D-A060-1201CFA8A59F}"/>
              </a:ext>
            </a:extLst>
          </p:cNvPr>
          <p:cNvSpPr>
            <a:spLocks noGrp="1" noChangeArrowheads="1"/>
          </p:cNvSpPr>
          <p:nvPr>
            <p:ph type="sldNum" sz="quarter" idx="12"/>
          </p:nvPr>
        </p:nvSpPr>
        <p:spPr>
          <a:ln/>
        </p:spPr>
        <p:txBody>
          <a:bodyPr/>
          <a:lstStyle>
            <a:lvl1pPr>
              <a:defRPr/>
            </a:lvl1pPr>
          </a:lstStyle>
          <a:p>
            <a:fld id="{B07E55A0-0F71-4A18-92C6-35A582769760}" type="slidenum">
              <a:rPr lang="en-US" altLang="zh-CN"/>
              <a:pPr/>
              <a:t>‹#›</a:t>
            </a:fld>
            <a:endParaRPr lang="en-US" altLang="zh-CN"/>
          </a:p>
        </p:txBody>
      </p:sp>
    </p:spTree>
    <p:extLst>
      <p:ext uri="{BB962C8B-B14F-4D97-AF65-F5344CB8AC3E}">
        <p14:creationId xmlns:p14="http://schemas.microsoft.com/office/powerpoint/2010/main" val="42903614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00918690-E007-4A2E-9E93-3D51ED7E6AE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E6CC660-B486-4A3D-B21F-EA072E4488F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7BECA77-E1F1-41BC-9FEC-06DE4A73827D}"/>
              </a:ext>
            </a:extLst>
          </p:cNvPr>
          <p:cNvSpPr>
            <a:spLocks noGrp="1" noChangeArrowheads="1"/>
          </p:cNvSpPr>
          <p:nvPr>
            <p:ph type="sldNum" sz="quarter" idx="12"/>
          </p:nvPr>
        </p:nvSpPr>
        <p:spPr>
          <a:ln/>
        </p:spPr>
        <p:txBody>
          <a:bodyPr/>
          <a:lstStyle>
            <a:lvl1pPr>
              <a:defRPr/>
            </a:lvl1pPr>
          </a:lstStyle>
          <a:p>
            <a:fld id="{26240E41-9EF1-4286-AD6F-491D84F789EC}" type="slidenum">
              <a:rPr lang="en-US" altLang="zh-CN"/>
              <a:pPr/>
              <a:t>‹#›</a:t>
            </a:fld>
            <a:endParaRPr lang="en-US" altLang="zh-CN"/>
          </a:p>
        </p:txBody>
      </p:sp>
    </p:spTree>
    <p:extLst>
      <p:ext uri="{BB962C8B-B14F-4D97-AF65-F5344CB8AC3E}">
        <p14:creationId xmlns:p14="http://schemas.microsoft.com/office/powerpoint/2010/main" val="9416430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853786-6783-4A3B-B8CB-54568681F42E}" type="datetime1">
              <a:rPr lang="zh-CN" altLang="en-US" smtClean="0"/>
              <a:t>2020/9/22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1599139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BDEF7E-8FF4-4E31-B4B8-103D3938B1A4}" type="datetime1">
              <a:rPr lang="zh-CN" altLang="en-US" smtClean="0"/>
              <a:t>2020/9/22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3441037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E20D58D-B09E-4188-9E01-ED4CD2E13F5F}" type="datetime1">
              <a:rPr lang="zh-CN" altLang="en-US" smtClean="0"/>
              <a:t>2020/9/22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14287613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99B44-1950-42CC-A789-B28F1DD2865A}" type="datetime1">
              <a:rPr lang="zh-CN" altLang="en-US" smtClean="0"/>
              <a:t>2020/9/22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22171840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9E27AE1-B9BB-479B-B13F-7203E45C2E1A}" type="datetime1">
              <a:rPr lang="zh-CN" altLang="en-US" smtClean="0"/>
              <a:t>2020/9/22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574166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4523652-8811-4115-B410-469C2ECE6461}" type="datetime1">
              <a:rPr lang="zh-CN" altLang="en-US" smtClean="0"/>
              <a:t>2020/9/22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4268499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717A15-122E-48D4-ADC9-64EED532DC5F}" type="datetime1">
              <a:rPr lang="zh-CN" altLang="en-US" smtClean="0"/>
              <a:t>2020/9/22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1032891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1C80B08-E8C9-4D68-BADC-743210264456}" type="datetime1">
              <a:rPr lang="zh-CN" altLang="en-US" smtClean="0"/>
              <a:t>2020/9/22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1719150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2D3E652-1514-45A1-BEDE-BE3368BEFC4D}" type="datetime1">
              <a:rPr lang="zh-CN" altLang="en-US" smtClean="0"/>
              <a:t>2020/9/22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500764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77B6C7E-B5BF-43FF-BFCE-C6785D31E561}" type="datetime1">
              <a:rPr lang="zh-CN" altLang="en-US" smtClean="0"/>
              <a:t>2020/9/22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260380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F0A7E12-A34E-44C0-8D54-28A213BEFF84}" type="datetime1">
              <a:rPr lang="zh-CN" altLang="en-US" smtClean="0"/>
              <a:t>2020/9/22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901164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117">
            <a:extLst/>
          </p:cNvPr>
          <p:cNvSpPr>
            <a:spLocks noGrp="1"/>
          </p:cNvSpPr>
          <p:nvPr>
            <p:ph type="sldNum" sz="quarter" idx="10"/>
          </p:nvPr>
        </p:nvSpPr>
        <p:spPr>
          <a:xfrm>
            <a:off x="6553200" y="6224588"/>
            <a:ext cx="2133600" cy="315912"/>
          </a:xfrm>
        </p:spPr>
        <p:txBody>
          <a:bodyPr lIns="65023" tIns="65023" rIns="65023" bIns="65023">
            <a:spAutoFit/>
          </a:bodyPr>
          <a:lstStyle>
            <a:lvl1pPr>
              <a:defRPr smtClean="0">
                <a:latin typeface="Arial" pitchFamily="34" charset="0"/>
                <a:cs typeface="Arial" pitchFamily="34" charset="0"/>
                <a:sym typeface="Arial" pitchFamily="34" charset="0"/>
              </a:defRPr>
            </a:lvl1pPr>
          </a:lstStyle>
          <a:p>
            <a:pPr>
              <a:defRPr/>
            </a:pPr>
            <a:fld id="{4B1E2524-4780-4C15-9792-F20BAE49A7F1}" type="slidenum">
              <a:rPr lang="zh-CN" altLang="zh-CN"/>
              <a:pPr>
                <a:defRPr/>
              </a:pPr>
              <a:t>‹#›</a:t>
            </a:fld>
            <a:endParaRPr lang="zh-CN" altLang="zh-CN"/>
          </a:p>
        </p:txBody>
      </p:sp>
    </p:spTree>
    <p:extLst>
      <p:ext uri="{BB962C8B-B14F-4D97-AF65-F5344CB8AC3E}">
        <p14:creationId xmlns:p14="http://schemas.microsoft.com/office/powerpoint/2010/main" val="37658803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307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a:xfrm>
            <a:off x="6553200" y="6243638"/>
            <a:ext cx="2133600" cy="457200"/>
          </a:xfrm>
          <a:prstGeom prst="rect">
            <a:avLst/>
          </a:prstGeom>
        </p:spPr>
        <p:txBody>
          <a:bodyPr/>
          <a:lstStyle>
            <a:lvl1pPr>
              <a:defRPr/>
            </a:lvl1pPr>
          </a:lstStyle>
          <a:p>
            <a:pPr>
              <a:defRPr/>
            </a:pPr>
            <a:fld id="{DB3C6E99-D18C-4A8C-A54C-E21CD315C4D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4.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image" Target="../media/image2.jpeg"/><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2pPr>
      <a:lvl3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3pPr>
      <a:lvl4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4pPr>
      <a:lvl5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标题占位符 1"/>
          <p:cNvSpPr>
            <a:spLocks noGrp="1"/>
          </p:cNvSpPr>
          <p:nvPr>
            <p:ph type="title"/>
          </p:nvPr>
        </p:nvSpPr>
        <p:spPr bwMode="auto">
          <a:xfrm>
            <a:off x="-36513" y="188913"/>
            <a:ext cx="5843588" cy="503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9459"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宋体"/>
              </a:defRPr>
            </a:lvl1pPr>
          </a:lstStyle>
          <a:p>
            <a:pPr>
              <a:defRPr/>
            </a:pP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宋体"/>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宋体"/>
              </a:defRPr>
            </a:lvl1pPr>
          </a:lstStyle>
          <a:p>
            <a:pPr>
              <a:defRPr/>
            </a:pPr>
            <a:fld id="{694A2E20-B3B0-4E09-A9EE-A29CF3817455}" type="slidenum">
              <a:rPr lang="zh-CN" altLang="en-US"/>
              <a:pPr>
                <a:defRPr/>
              </a:pPr>
              <a:t>‹#›</a:t>
            </a:fld>
            <a:endParaRPr lang="zh-CN" altLang="en-US"/>
          </a:p>
        </p:txBody>
      </p:sp>
      <p:sp>
        <p:nvSpPr>
          <p:cNvPr id="7" name="Line 1"/>
          <p:cNvSpPr>
            <a:spLocks noChangeShapeType="1"/>
          </p:cNvSpPr>
          <p:nvPr userDrawn="1"/>
        </p:nvSpPr>
        <p:spPr bwMode="auto">
          <a:xfrm>
            <a:off x="0" y="692150"/>
            <a:ext cx="6659563" cy="0"/>
          </a:xfrm>
          <a:prstGeom prst="line">
            <a:avLst/>
          </a:prstGeom>
          <a:ln w="19050">
            <a:headEnd/>
            <a:tailEnd/>
          </a:ln>
        </p:spPr>
        <p:style>
          <a:lnRef idx="1">
            <a:schemeClr val="accent1"/>
          </a:lnRef>
          <a:fillRef idx="0">
            <a:schemeClr val="accent1"/>
          </a:fillRef>
          <a:effectRef idx="0">
            <a:schemeClr val="accent1"/>
          </a:effectRef>
          <a:fontRef idx="minor">
            <a:schemeClr val="tx1"/>
          </a:fontRef>
        </p:style>
        <p:txBody>
          <a:bodyPr lIns="0" tIns="0" rIns="0" bIns="0"/>
          <a:lstStyle/>
          <a:p>
            <a:pPr>
              <a:defRPr/>
            </a:pPr>
            <a:endParaRPr lang="zh-CN" altLang="en-US">
              <a:solidFill>
                <a:prstClr val="black"/>
              </a:solidFill>
            </a:endParaRPr>
          </a:p>
        </p:txBody>
      </p:sp>
      <p:pic>
        <p:nvPicPr>
          <p:cNvPr id="19464" name="Picture 9" descr="banner_pku"/>
          <p:cNvPicPr>
            <a:picLocks noChangeAspect="1" noChangeArrowheads="1"/>
          </p:cNvPicPr>
          <p:nvPr userDrawn="1"/>
        </p:nvPicPr>
        <p:blipFill>
          <a:blip r:embed="rId15" cstate="print"/>
          <a:srcRect l="36742"/>
          <a:stretch>
            <a:fillRect/>
          </a:stretch>
        </p:blipFill>
        <p:spPr bwMode="auto">
          <a:xfrm>
            <a:off x="6948488" y="12700"/>
            <a:ext cx="2185987" cy="669925"/>
          </a:xfrm>
          <a:prstGeom prst="rect">
            <a:avLst/>
          </a:prstGeom>
          <a:noFill/>
          <a:ln w="9525">
            <a:noFill/>
            <a:miter lim="800000"/>
            <a:headEnd/>
            <a:tailEnd/>
          </a:ln>
        </p:spPr>
      </p:pic>
      <p:sp>
        <p:nvSpPr>
          <p:cNvPr id="10" name="Text Box 11"/>
          <p:cNvSpPr txBox="1">
            <a:spLocks noChangeArrowheads="1"/>
          </p:cNvSpPr>
          <p:nvPr userDrawn="1"/>
        </p:nvSpPr>
        <p:spPr bwMode="auto">
          <a:xfrm>
            <a:off x="7164388" y="-26988"/>
            <a:ext cx="1047750" cy="523876"/>
          </a:xfrm>
          <a:prstGeom prst="rect">
            <a:avLst/>
          </a:prstGeom>
          <a:noFill/>
          <a:ln w="9525">
            <a:noFill/>
            <a:miter lim="800000"/>
            <a:headEnd/>
            <a:tailEnd/>
          </a:ln>
          <a:effectLst/>
        </p:spPr>
        <p:txBody>
          <a:bodyPr wrap="none">
            <a:spAutoFit/>
          </a:bodyPr>
          <a:lstStyle/>
          <a:p>
            <a:pPr>
              <a:defRPr/>
            </a:pPr>
            <a:r>
              <a:rPr lang="en-US" altLang="zh-CN" sz="2800" dirty="0">
                <a:solidFill>
                  <a:srgbClr val="4F81BD"/>
                </a:solidFill>
                <a:latin typeface="Stencil" pitchFamily="82" charset="0"/>
                <a:ea typeface="PMingLiU" pitchFamily="18" charset="-120"/>
              </a:rPr>
              <a:t>ICQM</a:t>
            </a:r>
          </a:p>
        </p:txBody>
      </p:sp>
      <p:sp>
        <p:nvSpPr>
          <p:cNvPr id="11" name="Rectangle 12"/>
          <p:cNvSpPr>
            <a:spLocks noChangeArrowheads="1"/>
          </p:cNvSpPr>
          <p:nvPr userDrawn="1"/>
        </p:nvSpPr>
        <p:spPr bwMode="auto">
          <a:xfrm>
            <a:off x="7164388" y="352425"/>
            <a:ext cx="1296987" cy="336550"/>
          </a:xfrm>
          <a:prstGeom prst="rect">
            <a:avLst/>
          </a:prstGeom>
          <a:noFill/>
          <a:ln w="9525">
            <a:noFill/>
            <a:miter lim="800000"/>
            <a:headEnd/>
            <a:tailEnd/>
          </a:ln>
          <a:effectLst/>
        </p:spPr>
        <p:txBody>
          <a:bodyPr>
            <a:spAutoFit/>
          </a:bodyPr>
          <a:lstStyle/>
          <a:p>
            <a:pPr>
              <a:defRPr/>
            </a:pPr>
            <a:r>
              <a:rPr lang="en-US" altLang="en-US" sz="800" b="1" i="1" dirty="0">
                <a:solidFill>
                  <a:prstClr val="black"/>
                </a:solidFill>
                <a:ea typeface="宋体" pitchFamily="2" charset="-122"/>
              </a:rPr>
              <a:t>International Center </a:t>
            </a:r>
            <a:br>
              <a:rPr lang="en-US" altLang="zh-CN" sz="800" b="1" i="1" dirty="0">
                <a:solidFill>
                  <a:prstClr val="black"/>
                </a:solidFill>
              </a:rPr>
            </a:br>
            <a:r>
              <a:rPr lang="en-US" altLang="en-US" sz="800" b="1" i="1" dirty="0">
                <a:solidFill>
                  <a:prstClr val="black"/>
                </a:solidFill>
                <a:ea typeface="宋体" pitchFamily="2" charset="-122"/>
              </a:rPr>
              <a:t>for Quantum Materials</a:t>
            </a:r>
            <a:endParaRPr lang="en-US" altLang="zh-CN" sz="800" b="1" i="1" dirty="0">
              <a:solidFill>
                <a:prstClr val="black"/>
              </a:solidFill>
            </a:endParaRPr>
          </a:p>
        </p:txBody>
      </p:sp>
      <p:pic>
        <p:nvPicPr>
          <p:cNvPr id="19467" name="Picture 10" descr="pkulogo"/>
          <p:cNvPicPr>
            <a:picLocks noChangeAspect="1" noChangeArrowheads="1"/>
          </p:cNvPicPr>
          <p:nvPr userDrawn="1"/>
        </p:nvPicPr>
        <p:blipFill>
          <a:blip r:embed="rId16" cstate="print"/>
          <a:srcRect/>
          <a:stretch>
            <a:fillRect/>
          </a:stretch>
        </p:blipFill>
        <p:spPr bwMode="auto">
          <a:xfrm>
            <a:off x="6597650" y="36513"/>
            <a:ext cx="611188" cy="611187"/>
          </a:xfrm>
          <a:prstGeom prst="rect">
            <a:avLst/>
          </a:prstGeom>
          <a:noFill/>
          <a:ln w="9525">
            <a:noFill/>
            <a:miter lim="800000"/>
            <a:headEnd/>
            <a:tailEnd/>
          </a:ln>
        </p:spPr>
      </p:pic>
    </p:spTree>
    <p:extLst>
      <p:ext uri="{BB962C8B-B14F-4D97-AF65-F5344CB8AC3E}">
        <p14:creationId xmlns:p14="http://schemas.microsoft.com/office/powerpoint/2010/main" val="28579942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rtl="0" fontAlgn="base">
        <a:spcBef>
          <a:spcPct val="0"/>
        </a:spcBef>
        <a:spcAft>
          <a:spcPct val="0"/>
        </a:spcAft>
        <a:defRPr sz="3400" kern="1200">
          <a:solidFill>
            <a:schemeClr val="tx2"/>
          </a:solidFill>
          <a:latin typeface="Arial" pitchFamily="34" charset="0"/>
          <a:ea typeface="+mj-ea"/>
          <a:cs typeface="Arial" pitchFamily="34" charset="0"/>
        </a:defRPr>
      </a:lvl1pPr>
      <a:lvl2pPr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2pPr>
      <a:lvl3pPr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3pPr>
      <a:lvl4pPr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4pPr>
      <a:lvl5pPr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5pPr>
      <a:lvl6pPr marL="457200"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6pPr>
      <a:lvl7pPr marL="914400"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7pPr>
      <a:lvl8pPr marL="1371600"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8pPr>
      <a:lvl9pPr marL="1828800" algn="ctr" rtl="0" fontAlgn="base">
        <a:spcBef>
          <a:spcPct val="0"/>
        </a:spcBef>
        <a:spcAft>
          <a:spcPct val="0"/>
        </a:spcAft>
        <a:defRPr sz="3400">
          <a:solidFill>
            <a:schemeClr val="tx2"/>
          </a:solidFill>
          <a:latin typeface="Arial" pitchFamily="34" charset="0"/>
          <a:ea typeface="宋体" pitchFamily="2" charset="-122"/>
          <a:cs typeface="Arial"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58849-B5EA-45E7-8825-73BE779B0859}" type="datetime1">
              <a:rPr lang="zh-CN" altLang="en-US" smtClean="0"/>
              <a:t>2020/9/22</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69E00-312B-4B16-8BE5-8CE7DC18930C}" type="slidenum">
              <a:rPr lang="zh-CN" altLang="en-US" smtClean="0"/>
              <a:t>‹#›</a:t>
            </a:fld>
            <a:endParaRPr lang="zh-CN" altLang="en-US"/>
          </a:p>
        </p:txBody>
      </p:sp>
      <p:pic>
        <p:nvPicPr>
          <p:cNvPr id="8" name="Picture 10" descr="pkulogo">
            <a:extLst>
              <a:ext uri="{FF2B5EF4-FFF2-40B4-BE49-F238E27FC236}">
                <a16:creationId xmlns:a16="http://schemas.microsoft.com/office/drawing/2014/main" id="{B231E61A-6212-4771-A8C8-26BDF69725FD}"/>
              </a:ext>
            </a:extLst>
          </p:cNvPr>
          <p:cNvPicPr>
            <a:picLocks noChangeAspect="1" noChangeArrowheads="1"/>
          </p:cNvPicPr>
          <p:nvPr userDrawn="1"/>
        </p:nvPicPr>
        <p:blipFill>
          <a:blip r:embed="rId16" cstate="print"/>
          <a:srcRect/>
          <a:stretch>
            <a:fillRect/>
          </a:stretch>
        </p:blipFill>
        <p:spPr bwMode="auto">
          <a:xfrm>
            <a:off x="34925" y="5876925"/>
            <a:ext cx="935038" cy="935038"/>
          </a:xfrm>
          <a:prstGeom prst="rect">
            <a:avLst/>
          </a:prstGeom>
          <a:noFill/>
        </p:spPr>
      </p:pic>
    </p:spTree>
    <p:extLst>
      <p:ext uri="{BB962C8B-B14F-4D97-AF65-F5344CB8AC3E}">
        <p14:creationId xmlns:p14="http://schemas.microsoft.com/office/powerpoint/2010/main" val="35426012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22"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23"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14843332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726CCBE-6628-4BAC-9FCB-22DD46B2D28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7411" name="Rectangle 3">
            <a:extLst>
              <a:ext uri="{FF2B5EF4-FFF2-40B4-BE49-F238E27FC236}">
                <a16:creationId xmlns:a16="http://schemas.microsoft.com/office/drawing/2014/main" id="{DB7EB281-8C16-4B3D-A7EA-D94F6EA8EC3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8484" name="Rectangle 4">
            <a:extLst>
              <a:ext uri="{FF2B5EF4-FFF2-40B4-BE49-F238E27FC236}">
                <a16:creationId xmlns:a16="http://schemas.microsoft.com/office/drawing/2014/main" id="{095FB80E-4E43-4A23-9420-8E66144D0FE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CN"/>
          </a:p>
        </p:txBody>
      </p:sp>
      <p:sp>
        <p:nvSpPr>
          <p:cNvPr id="148485" name="Rectangle 5">
            <a:extLst>
              <a:ext uri="{FF2B5EF4-FFF2-40B4-BE49-F238E27FC236}">
                <a16:creationId xmlns:a16="http://schemas.microsoft.com/office/drawing/2014/main" id="{DF4F43E6-5E6F-47F6-A2D9-712C82DC28C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CN"/>
          </a:p>
        </p:txBody>
      </p:sp>
      <p:sp>
        <p:nvSpPr>
          <p:cNvPr id="148486" name="Rectangle 6">
            <a:extLst>
              <a:ext uri="{FF2B5EF4-FFF2-40B4-BE49-F238E27FC236}">
                <a16:creationId xmlns:a16="http://schemas.microsoft.com/office/drawing/2014/main" id="{DDBD4F19-51EC-426D-BA20-E8D6B89CAE5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3E947C8-34B7-47E5-963E-A324FD76985C}" type="slidenum">
              <a:rPr lang="en-US" altLang="zh-CN"/>
              <a:pPr/>
              <a:t>‹#›</a:t>
            </a:fld>
            <a:endParaRPr lang="en-US" altLang="zh-CN"/>
          </a:p>
        </p:txBody>
      </p:sp>
    </p:spTree>
    <p:extLst>
      <p:ext uri="{BB962C8B-B14F-4D97-AF65-F5344CB8AC3E}">
        <p14:creationId xmlns:p14="http://schemas.microsoft.com/office/powerpoint/2010/main" val="326724376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D5229-3F31-4457-86B0-DC78C6AF4A77}" type="datetime1">
              <a:rPr lang="zh-CN" altLang="en-US" smtClean="0"/>
              <a:t>2020/9/22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0C915-2F5E-4472-A112-3BE896397146}" type="slidenum">
              <a:rPr lang="zh-CN" altLang="en-US" smtClean="0"/>
              <a:pPr/>
              <a:t>‹#›</a:t>
            </a:fld>
            <a:endParaRPr lang="zh-CN" altLang="en-US"/>
          </a:p>
        </p:txBody>
      </p:sp>
    </p:spTree>
    <p:extLst>
      <p:ext uri="{BB962C8B-B14F-4D97-AF65-F5344CB8AC3E}">
        <p14:creationId xmlns:p14="http://schemas.microsoft.com/office/powerpoint/2010/main" val="426086979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5.jpe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emf"/><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D:\Work\Projects\PI\Water\paper\Na+%20hydration\reports\Movies\&#21160;&#30011;6%20&#38048;&#31163;&#23376;&#27700;&#21512;&#29289;&#30340;&#21487;&#25511;&#21046;&#22791;.mp4" TargetMode="External"/><Relationship Id="rId1" Type="http://schemas.microsoft.com/office/2007/relationships/media" Target="file:///D:\Work\Projects\PI\Water\paper\Na+%20hydration\reports\Movies\&#21160;&#30011;6%20&#38048;&#31163;&#23376;&#27700;&#21512;&#29289;&#30340;&#21487;&#25511;&#21046;&#22791;.mp4" TargetMode="Externa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file:///D:\Work\Projects\PI\Water\paper\Concerted%20proton%20tunneling\Submitted%20to%20Nature%20Physics\Supplementary%20Movie%202.mov" TargetMode="External"/><Relationship Id="rId1" Type="http://schemas.microsoft.com/office/2007/relationships/media" Target="file:///D:\Work\Projects\PI\Water\paper\Concerted%20proton%20tunneling\Submitted%20to%20Nature%20Physics\Supplementary%20Movie%202.mov" TargetMode="External"/><Relationship Id="rId6" Type="http://schemas.openxmlformats.org/officeDocument/2006/relationships/image" Target="../media/image43.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8.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7.xml"/><Relationship Id="rId4" Type="http://schemas.openxmlformats.org/officeDocument/2006/relationships/image" Target="../media/image5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490.png"/><Relationship Id="rId3" Type="http://schemas.openxmlformats.org/officeDocument/2006/relationships/image" Target="../media/image65.svg"/><Relationship Id="rId21" Type="http://schemas.openxmlformats.org/officeDocument/2006/relationships/image" Target="../media/image82.png"/><Relationship Id="rId34" Type="http://schemas.openxmlformats.org/officeDocument/2006/relationships/image" Target="../media/image93.svg"/><Relationship Id="rId7" Type="http://schemas.openxmlformats.org/officeDocument/2006/relationships/image" Target="../media/image69.svg"/><Relationship Id="rId12" Type="http://schemas.openxmlformats.org/officeDocument/2006/relationships/image" Target="../media/image350.png"/><Relationship Id="rId17" Type="http://schemas.openxmlformats.org/officeDocument/2006/relationships/image" Target="../media/image78.png"/><Relationship Id="rId25" Type="http://schemas.openxmlformats.org/officeDocument/2006/relationships/image" Target="../media/image48.png"/><Relationship Id="rId33" Type="http://schemas.openxmlformats.org/officeDocument/2006/relationships/image" Target="../media/image92.png"/><Relationship Id="rId2" Type="http://schemas.openxmlformats.org/officeDocument/2006/relationships/image" Target="../media/image64.png"/><Relationship Id="rId16" Type="http://schemas.openxmlformats.org/officeDocument/2006/relationships/image" Target="../media/image77.svg"/><Relationship Id="rId20" Type="http://schemas.openxmlformats.org/officeDocument/2006/relationships/image" Target="../media/image81.svg"/><Relationship Id="rId29" Type="http://schemas.openxmlformats.org/officeDocument/2006/relationships/image" Target="../media/image88.png"/><Relationship Id="rId1" Type="http://schemas.openxmlformats.org/officeDocument/2006/relationships/slideLayout" Target="../slideLayouts/slideLayout27.xml"/><Relationship Id="rId6" Type="http://schemas.openxmlformats.org/officeDocument/2006/relationships/image" Target="../media/image68.png"/><Relationship Id="rId11" Type="http://schemas.openxmlformats.org/officeDocument/2006/relationships/image" Target="../media/image73.svg"/><Relationship Id="rId24" Type="http://schemas.openxmlformats.org/officeDocument/2006/relationships/image" Target="../media/image85.svg"/><Relationship Id="rId32" Type="http://schemas.openxmlformats.org/officeDocument/2006/relationships/image" Target="../media/image91.svg"/><Relationship Id="rId5" Type="http://schemas.openxmlformats.org/officeDocument/2006/relationships/image" Target="../media/image67.sv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7.svg"/><Relationship Id="rId10" Type="http://schemas.openxmlformats.org/officeDocument/2006/relationships/image" Target="../media/image72.png"/><Relationship Id="rId19" Type="http://schemas.openxmlformats.org/officeDocument/2006/relationships/image" Target="../media/image80.png"/><Relationship Id="rId31" Type="http://schemas.openxmlformats.org/officeDocument/2006/relationships/image" Target="../media/image90.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6.png"/><Relationship Id="rId30" Type="http://schemas.openxmlformats.org/officeDocument/2006/relationships/image" Target="../media/image89.svg"/><Relationship Id="rId35" Type="http://schemas.openxmlformats.org/officeDocument/2006/relationships/image" Target="../media/image58.png"/><Relationship Id="rId8"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27.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file:///D:\Work\Teaching\Surface%20Physics\2015\&#31532;&#19968;&#35838;&#65306;&#34920;&#38754;&#29289;&#29702;&#23398;&#30340;&#29616;&#29366;&#21450;&#36235;&#21183;\movie\nature10941-s2.mpeg" TargetMode="External"/><Relationship Id="rId1" Type="http://schemas.microsoft.com/office/2007/relationships/media" Target="file:///D:\Work\Teaching\Surface%20Physics\2015\&#31532;&#19968;&#35838;&#65306;&#34920;&#38754;&#29289;&#29702;&#23398;&#30340;&#29616;&#29366;&#21450;&#36235;&#21183;\movie\nature10941-s2.mpeg" TargetMode="Externa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slideLayout" Target="../slideLayouts/slideLayout37.xml"/><Relationship Id="rId4" Type="http://schemas.openxmlformats.org/officeDocument/2006/relationships/image" Target="../media/image107.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png"/><Relationship Id="rId1" Type="http://schemas.openxmlformats.org/officeDocument/2006/relationships/slideLayout" Target="../slideLayouts/slideLayout9.xml"/><Relationship Id="rId5" Type="http://schemas.openxmlformats.org/officeDocument/2006/relationships/image" Target="../media/image113.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image" Target="../media/image122.wmf"/></Relationships>
</file>

<file path=ppt/slides/_rels/slide7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jpe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9.xml"/><Relationship Id="rId7" Type="http://schemas.openxmlformats.org/officeDocument/2006/relationships/image" Target="../media/image132.wm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1.wmf"/><Relationship Id="rId10" Type="http://schemas.openxmlformats.org/officeDocument/2006/relationships/image" Target="../media/image134.png"/><Relationship Id="rId4" Type="http://schemas.openxmlformats.org/officeDocument/2006/relationships/oleObject" Target="../embeddings/oleObject2.bin"/><Relationship Id="rId9" Type="http://schemas.openxmlformats.org/officeDocument/2006/relationships/image" Target="../media/image133.wmf"/></Relationships>
</file>

<file path=ppt/slides/_rels/slide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9.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38.jpeg"/><Relationship Id="rId5" Type="http://schemas.openxmlformats.org/officeDocument/2006/relationships/image" Target="../media/image136.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xml"/><Relationship Id="rId4" Type="http://schemas.openxmlformats.org/officeDocument/2006/relationships/image" Target="../media/image146.png"/></Relationships>
</file>

<file path=ppt/slides/_rels/slide8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85.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58.png"/><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1.xml"/><Relationship Id="rId4" Type="http://schemas.openxmlformats.org/officeDocument/2006/relationships/image" Target="../media/image1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65.gi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D:\Work\Projects\PI\Water\paper\Tip-enhanced%20IETS\submitted%20to%20Science\Reports\Movies\final\theoretical%20video.avi" TargetMode="External"/><Relationship Id="rId1" Type="http://schemas.microsoft.com/office/2007/relationships/media" Target="file:///D:\Work\Projects\PI\Water\paper\Tip-enhanced%20IETS\submitted%20to%20Science\Reports\Movies\final\theoretical%20video.avi" TargetMode="External"/><Relationship Id="rId4" Type="http://schemas.openxmlformats.org/officeDocument/2006/relationships/image" Target="../media/image166.png"/></Relationships>
</file>

<file path=ppt/slides/_rels/slide9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9.png"/></Relationships>
</file>

<file path=ppt/slides/_rels/slide9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AutoShape 2"/>
          <p:cNvSpPr>
            <a:spLocks noChangeArrowheads="1"/>
          </p:cNvSpPr>
          <p:nvPr/>
        </p:nvSpPr>
        <p:spPr bwMode="auto">
          <a:xfrm>
            <a:off x="611188" y="1196975"/>
            <a:ext cx="7993062" cy="936625"/>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zh-CN" altLang="en-US">
              <a:latin typeface="Times New Roman" charset="0"/>
              <a:ea typeface="宋体" charset="0"/>
            </a:endParaRPr>
          </a:p>
        </p:txBody>
      </p:sp>
      <p:sp>
        <p:nvSpPr>
          <p:cNvPr id="9219" name="Rectangle 3"/>
          <p:cNvSpPr>
            <a:spLocks noGrp="1" noChangeArrowheads="1"/>
          </p:cNvSpPr>
          <p:nvPr>
            <p:ph type="ctrTitle"/>
          </p:nvPr>
        </p:nvSpPr>
        <p:spPr bwMode="auto">
          <a:xfrm>
            <a:off x="612775" y="1133475"/>
            <a:ext cx="79248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1" hangingPunct="1">
              <a:lnSpc>
                <a:spcPct val="90000"/>
              </a:lnSpc>
            </a:pPr>
            <a:r>
              <a:rPr lang="zh-CN" altLang="en-US" sz="4000" b="1">
                <a:solidFill>
                  <a:schemeClr val="bg1"/>
                </a:solidFill>
                <a:latin typeface="黑体" pitchFamily="49" charset="-122"/>
                <a:ea typeface="黑体" pitchFamily="49" charset="-122"/>
              </a:rPr>
              <a:t>表 面 物 理 学</a:t>
            </a:r>
          </a:p>
        </p:txBody>
      </p:sp>
      <p:sp>
        <p:nvSpPr>
          <p:cNvPr id="9220" name="Rectangle 4"/>
          <p:cNvSpPr>
            <a:spLocks noGrp="1" noChangeArrowheads="1"/>
          </p:cNvSpPr>
          <p:nvPr>
            <p:ph type="subTitle" idx="1"/>
          </p:nvPr>
        </p:nvSpPr>
        <p:spPr bwMode="auto">
          <a:xfrm>
            <a:off x="1238250" y="3932238"/>
            <a:ext cx="6934200" cy="1512887"/>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spcBef>
                <a:spcPct val="10000"/>
              </a:spcBef>
            </a:pPr>
            <a:r>
              <a:rPr lang="zh-CN" altLang="en-US" sz="4000">
                <a:solidFill>
                  <a:srgbClr val="000066"/>
                </a:solidFill>
                <a:latin typeface="Arial Black" pitchFamily="34" charset="0"/>
                <a:ea typeface="黑体" pitchFamily="49" charset="-122"/>
              </a:rPr>
              <a:t>江 颖</a:t>
            </a:r>
          </a:p>
          <a:p>
            <a:pPr eaLnBrk="1" hangingPunct="1">
              <a:lnSpc>
                <a:spcPct val="85000"/>
              </a:lnSpc>
              <a:spcBef>
                <a:spcPct val="10000"/>
              </a:spcBef>
            </a:pPr>
            <a:r>
              <a:rPr lang="zh-CN" altLang="en-US" sz="4000">
                <a:solidFill>
                  <a:srgbClr val="000066"/>
                </a:solidFill>
                <a:latin typeface="Arial Black" pitchFamily="34" charset="0"/>
                <a:ea typeface="黑体" pitchFamily="49" charset="-122"/>
              </a:rPr>
              <a:t>量子材料中心</a:t>
            </a:r>
            <a:endParaRPr lang="en-US" altLang="zh-CN" sz="4000">
              <a:solidFill>
                <a:srgbClr val="000066"/>
              </a:solidFill>
              <a:latin typeface="Arial" pitchFamily="34" charset="0"/>
              <a:ea typeface="黑体" pitchFamily="49" charset="-122"/>
            </a:endParaRPr>
          </a:p>
          <a:p>
            <a:pPr algn="r" eaLnBrk="1" hangingPunct="1">
              <a:lnSpc>
                <a:spcPct val="110000"/>
              </a:lnSpc>
              <a:spcBef>
                <a:spcPct val="0"/>
              </a:spcBef>
            </a:pPr>
            <a:endParaRPr kumimoji="0" lang="en-US" altLang="zh-CN" sz="4000" i="1">
              <a:solidFill>
                <a:srgbClr val="000066"/>
              </a:solidFill>
              <a:latin typeface="Arial" pitchFamily="34" charset="0"/>
              <a:ea typeface="黑体" pitchFamily="49" charset="-122"/>
            </a:endParaRPr>
          </a:p>
          <a:p>
            <a:pPr algn="r" eaLnBrk="1" hangingPunct="1">
              <a:spcBef>
                <a:spcPct val="0"/>
              </a:spcBef>
            </a:pPr>
            <a:endParaRPr kumimoji="0" lang="en-US" altLang="zh-CN" sz="4000" i="1">
              <a:latin typeface="Arial" pitchFamily="34" charset="0"/>
              <a:ea typeface="黑体" pitchFamily="49" charset="-122"/>
            </a:endParaRPr>
          </a:p>
          <a:p>
            <a:pPr eaLnBrk="1" hangingPunct="1"/>
            <a:endParaRPr lang="en-US" altLang="zh-CN" sz="4000">
              <a:latin typeface="Arial" pitchFamily="34" charset="0"/>
              <a:ea typeface="黑体"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468313" y="3357563"/>
            <a:ext cx="8229600" cy="1143000"/>
          </a:xfrm>
          <a:prstGeom prst="rect">
            <a:avLst/>
          </a:prstGeom>
          <a:noFill/>
          <a:ln>
            <a:miter lim="800000"/>
            <a:headEnd/>
            <a:tailEnd/>
          </a:ln>
        </p:spPr>
        <p:txBody>
          <a:bodyPr/>
          <a:lstStyle/>
          <a:p>
            <a:pPr eaLnBrk="1" hangingPunct="1"/>
            <a:r>
              <a:rPr lang="en-US" altLang="zh-CN">
                <a:solidFill>
                  <a:srgbClr val="FF3300"/>
                </a:solidFill>
              </a:rPr>
              <a:t>Surface is NOT Superficial</a:t>
            </a:r>
          </a:p>
        </p:txBody>
      </p:sp>
      <p:sp>
        <p:nvSpPr>
          <p:cNvPr id="16387" name="Rectangle 4"/>
          <p:cNvSpPr>
            <a:spLocks noChangeArrowheads="1"/>
          </p:cNvSpPr>
          <p:nvPr/>
        </p:nvSpPr>
        <p:spPr bwMode="auto">
          <a:xfrm>
            <a:off x="395288" y="2205038"/>
            <a:ext cx="8229600" cy="1143000"/>
          </a:xfrm>
          <a:prstGeom prst="rect">
            <a:avLst/>
          </a:prstGeom>
          <a:noFill/>
          <a:ln w="9525">
            <a:noFill/>
            <a:miter lim="800000"/>
            <a:headEnd/>
            <a:tailEnd/>
          </a:ln>
        </p:spPr>
        <p:txBody>
          <a:bodyPr/>
          <a:lstStyle/>
          <a:p>
            <a:r>
              <a:rPr lang="zh-CN" altLang="en-US" sz="4400">
                <a:solidFill>
                  <a:schemeClr val="tx2"/>
                </a:solidFill>
                <a:ea typeface="黑体" pitchFamily="49" charset="-122"/>
              </a:rPr>
              <a:t>表面物理并不“表面”</a:t>
            </a:r>
          </a:p>
        </p:txBody>
      </p:sp>
      <p:sp>
        <p:nvSpPr>
          <p:cNvPr id="16388" name="Text Box 6"/>
          <p:cNvSpPr txBox="1">
            <a:spLocks noChangeArrowheads="1"/>
          </p:cNvSpPr>
          <p:nvPr/>
        </p:nvSpPr>
        <p:spPr bwMode="auto">
          <a:xfrm>
            <a:off x="1619250" y="4797425"/>
            <a:ext cx="5873750" cy="579438"/>
          </a:xfrm>
          <a:prstGeom prst="rect">
            <a:avLst/>
          </a:prstGeom>
          <a:noFill/>
          <a:ln w="9525">
            <a:noFill/>
            <a:miter lim="800000"/>
            <a:headEnd/>
            <a:tailEnd/>
          </a:ln>
        </p:spPr>
        <p:txBody>
          <a:bodyPr wrap="none">
            <a:spAutoFit/>
          </a:bodyPr>
          <a:lstStyle/>
          <a:p>
            <a:r>
              <a:rPr lang="zh-CN" altLang="en-US" sz="3200">
                <a:solidFill>
                  <a:schemeClr val="accent2"/>
                </a:solidFill>
                <a:ea typeface="黑体" pitchFamily="49" charset="-122"/>
              </a:rPr>
              <a:t>表面物理是一个全新的研究领域</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bwMode="auto">
          <a:xfrm>
            <a:off x="395288" y="2349500"/>
            <a:ext cx="8229600" cy="1397000"/>
          </a:xfrm>
          <a:prstGeom prst="rect">
            <a:avLst/>
          </a:prstGeom>
          <a:ln>
            <a:miter lim="800000"/>
            <a:headEnd/>
            <a:tailEnd/>
          </a:ln>
        </p:spPr>
        <p:txBody>
          <a:bodyPr/>
          <a:lstStyle/>
          <a:p>
            <a:pPr algn="ctr" eaLnBrk="1" hangingPunct="1">
              <a:lnSpc>
                <a:spcPct val="80000"/>
              </a:lnSpc>
              <a:buFontTx/>
              <a:buNone/>
              <a:defRPr/>
            </a:pPr>
            <a:r>
              <a:rPr lang="zh-CN" altLang="en-US" sz="2800" b="1" dirty="0"/>
              <a:t>下一节课：</a:t>
            </a:r>
          </a:p>
          <a:p>
            <a:pPr algn="ctr" eaLnBrk="1" hangingPunct="1">
              <a:lnSpc>
                <a:spcPct val="80000"/>
              </a:lnSpc>
              <a:buFontTx/>
              <a:buNone/>
              <a:defRPr/>
            </a:pPr>
            <a:endParaRPr kumimoji="0" lang="zh-CN" altLang="en-US" sz="2800" b="1" dirty="0">
              <a:effectLst>
                <a:outerShdw blurRad="38100" dist="38100" dir="2700000" algn="tl">
                  <a:srgbClr val="C0C0C0"/>
                </a:outerShdw>
              </a:effectLst>
            </a:endParaRPr>
          </a:p>
          <a:p>
            <a:pPr algn="ctr" eaLnBrk="1" hangingPunct="1">
              <a:lnSpc>
                <a:spcPct val="80000"/>
              </a:lnSpc>
              <a:defRPr/>
            </a:pPr>
            <a:r>
              <a:rPr kumimoji="0" lang="zh-CN" altLang="en-US" sz="2800" b="1" dirty="0">
                <a:effectLst>
                  <a:outerShdw blurRad="38100" dist="38100" dir="2700000" algn="tl">
                    <a:srgbClr val="C0C0C0"/>
                  </a:outerShdw>
                </a:effectLst>
              </a:rPr>
              <a:t>表面晶体结构</a:t>
            </a:r>
          </a:p>
        </p:txBody>
      </p:sp>
      <p:sp>
        <p:nvSpPr>
          <p:cNvPr id="93187" name="Rectangle 4"/>
          <p:cNvSpPr>
            <a:spLocks noChangeArrowheads="1"/>
          </p:cNvSpPr>
          <p:nvPr/>
        </p:nvSpPr>
        <p:spPr bwMode="auto">
          <a:xfrm>
            <a:off x="1130534" y="5373688"/>
            <a:ext cx="6897850" cy="954107"/>
          </a:xfrm>
          <a:prstGeom prst="rect">
            <a:avLst/>
          </a:prstGeom>
          <a:noFill/>
          <a:ln w="9525">
            <a:noFill/>
            <a:miter lim="800000"/>
            <a:headEnd/>
            <a:tailEnd/>
          </a:ln>
        </p:spPr>
        <p:txBody>
          <a:bodyPr wrap="none">
            <a:spAutoFit/>
          </a:bodyPr>
          <a:lstStyle/>
          <a:p>
            <a:r>
              <a:rPr lang="zh-CN" altLang="en-US" sz="2800" dirty="0"/>
              <a:t>课件下载：</a:t>
            </a:r>
          </a:p>
          <a:p>
            <a:r>
              <a:rPr lang="en-US" altLang="zh-CN" sz="2800" dirty="0"/>
              <a:t>http://www.phy.pku.edu.cn/~yjiang/home.html</a:t>
            </a:r>
            <a:endParaRPr lang="zh-CN" altLang="en-US" sz="28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58888" y="2117725"/>
            <a:ext cx="6626225" cy="1616075"/>
          </a:xfrm>
          <a:prstGeom prst="rect">
            <a:avLst/>
          </a:prstGeom>
          <a:noFill/>
          <a:ln w="9525">
            <a:noFill/>
            <a:miter lim="800000"/>
            <a:headEnd/>
            <a:tailEnd/>
          </a:ln>
        </p:spPr>
        <p:txBody>
          <a:bodyPr>
            <a:spAutoFit/>
          </a:bodyPr>
          <a:lstStyle/>
          <a:p>
            <a:pPr algn="l"/>
            <a:endParaRPr lang="zh-CN" altLang="en-US" sz="3200" b="1"/>
          </a:p>
          <a:p>
            <a:pPr algn="l"/>
            <a:r>
              <a:rPr lang="zh-CN" altLang="en-US" sz="3200" b="1"/>
              <a:t>                         </a:t>
            </a:r>
            <a:r>
              <a:rPr lang="zh-CN" altLang="en-US" sz="4800" b="1"/>
              <a:t>谢谢！</a:t>
            </a:r>
          </a:p>
          <a:p>
            <a:pPr algn="l"/>
            <a:r>
              <a:rPr lang="zh-CN" altLang="en-US" b="1"/>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55650" y="1697038"/>
            <a:ext cx="6281738" cy="2528887"/>
          </a:xfrm>
          <a:prstGeom prst="rect">
            <a:avLst/>
          </a:prstGeom>
          <a:noFill/>
          <a:ln w="9525">
            <a:noFill/>
            <a:miter lim="800000"/>
            <a:headEnd/>
            <a:tailEnd/>
          </a:ln>
        </p:spPr>
        <p:txBody>
          <a:bodyPr wrap="none" anchor="ctr">
            <a:spAutoFit/>
          </a:bodyPr>
          <a:lstStyle/>
          <a:p>
            <a:r>
              <a:rPr lang="en-US" altLang="zh-CN" sz="3200" b="1" i="1">
                <a:solidFill>
                  <a:srgbClr val="006600"/>
                </a:solidFill>
                <a:latin typeface="Arial" pitchFamily="34" charset="0"/>
              </a:rPr>
              <a:t>"God made solids, but surfaces</a:t>
            </a:r>
            <a:br>
              <a:rPr lang="en-US" altLang="zh-CN" sz="3200" b="1" i="1">
                <a:solidFill>
                  <a:srgbClr val="006600"/>
                </a:solidFill>
                <a:latin typeface="Arial" pitchFamily="34" charset="0"/>
              </a:rPr>
            </a:br>
            <a:r>
              <a:rPr lang="en-US" altLang="zh-CN" sz="3200" b="1" i="1">
                <a:solidFill>
                  <a:srgbClr val="006600"/>
                </a:solidFill>
                <a:latin typeface="Arial" pitchFamily="34" charset="0"/>
              </a:rPr>
              <a:t>were the work of the devil !"</a:t>
            </a:r>
            <a:r>
              <a:rPr lang="en-US" altLang="zh-CN" sz="3200" b="1">
                <a:latin typeface="Arial" pitchFamily="34" charset="0"/>
              </a:rPr>
              <a:t> </a:t>
            </a:r>
          </a:p>
          <a:p>
            <a:endParaRPr lang="en-US" altLang="zh-CN" sz="3200" b="1">
              <a:latin typeface="Arial" pitchFamily="34" charset="0"/>
            </a:endParaRPr>
          </a:p>
          <a:p>
            <a:r>
              <a:rPr lang="en-US" altLang="zh-CN" sz="3200" b="1"/>
              <a:t>-Wolfgang Pauli</a:t>
            </a:r>
            <a:br>
              <a:rPr lang="en-US" altLang="zh-CN" sz="3200" b="1"/>
            </a:br>
            <a:endParaRPr lang="en-US" altLang="zh-CN" sz="3200" b="1"/>
          </a:p>
        </p:txBody>
      </p:sp>
      <p:pic>
        <p:nvPicPr>
          <p:cNvPr id="17411" name="Picture 5" descr="plummer_devil"/>
          <p:cNvPicPr>
            <a:picLocks noChangeAspect="1" noChangeArrowheads="1"/>
          </p:cNvPicPr>
          <p:nvPr/>
        </p:nvPicPr>
        <p:blipFill>
          <a:blip r:embed="rId3"/>
          <a:srcRect/>
          <a:stretch>
            <a:fillRect/>
          </a:stretch>
        </p:blipFill>
        <p:spPr bwMode="auto">
          <a:xfrm>
            <a:off x="2771775" y="4365625"/>
            <a:ext cx="2374900" cy="1905000"/>
          </a:xfrm>
          <a:prstGeom prst="rect">
            <a:avLst/>
          </a:prstGeom>
          <a:noFill/>
          <a:ln w="9525">
            <a:noFill/>
            <a:miter lim="800000"/>
            <a:headEnd/>
            <a:tailEnd/>
          </a:ln>
        </p:spPr>
      </p:pic>
      <p:pic>
        <p:nvPicPr>
          <p:cNvPr id="17412" name="Picture 7" descr="Wolfgang_Pauli_ETH-Bib_Portr_01042"/>
          <p:cNvPicPr>
            <a:picLocks noChangeAspect="1" noChangeArrowheads="1"/>
          </p:cNvPicPr>
          <p:nvPr/>
        </p:nvPicPr>
        <p:blipFill>
          <a:blip r:embed="rId4"/>
          <a:srcRect/>
          <a:stretch>
            <a:fillRect/>
          </a:stretch>
        </p:blipFill>
        <p:spPr bwMode="auto">
          <a:xfrm>
            <a:off x="7356475" y="1700213"/>
            <a:ext cx="1363663" cy="19446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87363" y="4838700"/>
            <a:ext cx="8405812" cy="822325"/>
          </a:xfrm>
          <a:prstGeom prst="rect">
            <a:avLst/>
          </a:prstGeom>
          <a:noFill/>
          <a:ln w="9525">
            <a:noFill/>
            <a:miter lim="800000"/>
            <a:headEnd/>
            <a:tailEnd/>
          </a:ln>
        </p:spPr>
        <p:txBody>
          <a:bodyPr>
            <a:spAutoFit/>
          </a:bodyPr>
          <a:lstStyle/>
          <a:p>
            <a:r>
              <a:rPr lang="en-US" altLang="zh-CN" sz="2400">
                <a:solidFill>
                  <a:srgbClr val="990000"/>
                </a:solidFill>
                <a:latin typeface="Arial" pitchFamily="34" charset="0"/>
                <a:ea typeface="楷体_GB2312" pitchFamily="49" charset="-122"/>
              </a:rPr>
              <a:t>Theoretical: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Low Symmetry</a:t>
            </a:r>
          </a:p>
          <a:p>
            <a:r>
              <a:rPr lang="en-US" altLang="zh-CN" sz="2400">
                <a:solidFill>
                  <a:srgbClr val="990000"/>
                </a:solidFill>
                <a:latin typeface="Arial" pitchFamily="34" charset="0"/>
                <a:ea typeface="楷体_GB2312" pitchFamily="49" charset="-122"/>
              </a:rPr>
              <a:t>Experimental: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Imperfections &amp; Contamination</a:t>
            </a:r>
          </a:p>
        </p:txBody>
      </p:sp>
      <p:pic>
        <p:nvPicPr>
          <p:cNvPr id="18435" name="Picture 8" descr="plummer_elsevier"/>
          <p:cNvPicPr>
            <a:picLocks noChangeAspect="1" noChangeArrowheads="1"/>
          </p:cNvPicPr>
          <p:nvPr/>
        </p:nvPicPr>
        <p:blipFill>
          <a:blip r:embed="rId2"/>
          <a:srcRect t="33437" b="16409"/>
          <a:stretch>
            <a:fillRect/>
          </a:stretch>
        </p:blipFill>
        <p:spPr bwMode="auto">
          <a:xfrm>
            <a:off x="2554288" y="1457325"/>
            <a:ext cx="3673475" cy="2763838"/>
          </a:xfrm>
          <a:prstGeom prst="rect">
            <a:avLst/>
          </a:prstGeom>
          <a:noFill/>
          <a:ln w="9525">
            <a:noFill/>
            <a:miter lim="800000"/>
            <a:headEnd/>
            <a:tailEnd/>
          </a:ln>
        </p:spPr>
      </p:pic>
      <p:sp>
        <p:nvSpPr>
          <p:cNvPr id="18436" name="Text Box 9"/>
          <p:cNvSpPr txBox="1">
            <a:spLocks noChangeArrowheads="1"/>
          </p:cNvSpPr>
          <p:nvPr/>
        </p:nvSpPr>
        <p:spPr bwMode="auto">
          <a:xfrm>
            <a:off x="736600" y="496888"/>
            <a:ext cx="7651750" cy="519112"/>
          </a:xfrm>
          <a:prstGeom prst="rect">
            <a:avLst/>
          </a:prstGeom>
          <a:noFill/>
          <a:ln w="9525">
            <a:noFill/>
            <a:miter lim="800000"/>
            <a:headEnd/>
            <a:tailEnd/>
          </a:ln>
        </p:spPr>
        <p:txBody>
          <a:bodyPr wrap="none">
            <a:spAutoFit/>
          </a:bodyPr>
          <a:lstStyle/>
          <a:p>
            <a:r>
              <a:rPr lang="zh-CN" altLang="en-US" sz="2800">
                <a:solidFill>
                  <a:srgbClr val="006600"/>
                </a:solidFill>
                <a:ea typeface="黑体" pitchFamily="49" charset="-122"/>
              </a:rPr>
              <a:t>表面科学是一门新兴的科学，具有很大的挑战性</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dirty="0">
                <a:solidFill>
                  <a:srgbClr val="006600"/>
                </a:solidFill>
              </a:rPr>
              <a:t>What is Surface Science ?</a:t>
            </a:r>
            <a:endParaRPr lang="zh-CN" altLang="en-US" b="1" dirty="0">
              <a:solidFill>
                <a:srgbClr val="006600"/>
              </a:solidFill>
            </a:endParaRPr>
          </a:p>
        </p:txBody>
      </p:sp>
      <p:sp>
        <p:nvSpPr>
          <p:cNvPr id="19459" name="Rectangle 3"/>
          <p:cNvSpPr>
            <a:spLocks noGrp="1" noChangeArrowheads="1"/>
          </p:cNvSpPr>
          <p:nvPr>
            <p:ph type="body" idx="4294967295"/>
          </p:nvPr>
        </p:nvSpPr>
        <p:spPr bwMode="auto">
          <a:xfrm>
            <a:off x="457200" y="1412875"/>
            <a:ext cx="8229600" cy="4924425"/>
          </a:xfrm>
          <a:prstGeom prst="rect">
            <a:avLst/>
          </a:prstGeom>
          <a:noFill/>
          <a:ln>
            <a:miter lim="800000"/>
            <a:headEnd/>
            <a:tailEnd/>
          </a:ln>
        </p:spPr>
        <p:txBody>
          <a:bodyPr/>
          <a:lstStyle/>
          <a:p>
            <a:pPr eaLnBrk="1" hangingPunct="1">
              <a:lnSpc>
                <a:spcPct val="80000"/>
              </a:lnSpc>
            </a:pPr>
            <a:r>
              <a:rPr lang="en-US" altLang="zh-CN" sz="2800"/>
              <a:t>Surface science is the study of physical and chemical phenomena that occur at the interface of two phases, including solid–liquid interfaces, solid–gas interfaces, solid–vacuum interfaces, and liquid-gas interfaces. (</a:t>
            </a:r>
            <a:r>
              <a:rPr lang="en-US" altLang="zh-CN" sz="2800" i="1">
                <a:solidFill>
                  <a:schemeClr val="accent2"/>
                </a:solidFill>
              </a:rPr>
              <a:t>By Wikipedia</a:t>
            </a:r>
            <a:r>
              <a:rPr lang="en-US" altLang="zh-CN" sz="2800"/>
              <a:t>) </a:t>
            </a:r>
          </a:p>
          <a:p>
            <a:pPr eaLnBrk="1" hangingPunct="1">
              <a:lnSpc>
                <a:spcPct val="80000"/>
              </a:lnSpc>
            </a:pPr>
            <a:endParaRPr lang="en-US" altLang="zh-CN" sz="2800"/>
          </a:p>
          <a:p>
            <a:pPr eaLnBrk="1" hangingPunct="1">
              <a:lnSpc>
                <a:spcPct val="80000"/>
              </a:lnSpc>
            </a:pPr>
            <a:r>
              <a:rPr lang="en-US" altLang="zh-CN" sz="2800"/>
              <a:t>It includes the fields of </a:t>
            </a:r>
            <a:r>
              <a:rPr lang="en-US" altLang="zh-CN" sz="2800">
                <a:solidFill>
                  <a:schemeClr val="accent2"/>
                </a:solidFill>
              </a:rPr>
              <a:t>surface chemistry</a:t>
            </a:r>
            <a:r>
              <a:rPr lang="en-US" altLang="zh-CN" sz="2800"/>
              <a:t> and </a:t>
            </a:r>
            <a:r>
              <a:rPr lang="en-US" altLang="zh-CN" sz="2800">
                <a:solidFill>
                  <a:schemeClr val="accent2"/>
                </a:solidFill>
              </a:rPr>
              <a:t>surface physics</a:t>
            </a:r>
            <a:r>
              <a:rPr lang="en-US" altLang="zh-CN" sz="2800"/>
              <a:t>. But they overlap with each other.</a:t>
            </a:r>
          </a:p>
          <a:p>
            <a:pPr eaLnBrk="1" hangingPunct="1">
              <a:lnSpc>
                <a:spcPct val="80000"/>
              </a:lnSpc>
            </a:pPr>
            <a:endParaRPr lang="en-US" altLang="zh-CN" sz="2800"/>
          </a:p>
          <a:p>
            <a:pPr eaLnBrk="1" hangingPunct="1">
              <a:lnSpc>
                <a:spcPct val="80000"/>
              </a:lnSpc>
            </a:pPr>
            <a:r>
              <a:rPr lang="en-US" altLang="zh-CN" sz="2800"/>
              <a:t>Surface science is a interdisciplinary field between physics, crystallography, chemistry, biology, and materials science.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a:solidFill>
                  <a:srgbClr val="006600"/>
                </a:solidFill>
              </a:rPr>
              <a:t>Surface Science</a:t>
            </a:r>
          </a:p>
        </p:txBody>
      </p:sp>
      <p:sp>
        <p:nvSpPr>
          <p:cNvPr id="2048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a:t>Surface Chemistry (</a:t>
            </a:r>
            <a:r>
              <a:rPr lang="en-US" altLang="zh-CN">
                <a:solidFill>
                  <a:schemeClr val="accent2"/>
                </a:solidFill>
              </a:rPr>
              <a:t>how</a:t>
            </a:r>
            <a:r>
              <a:rPr lang="en-US" altLang="zh-CN"/>
              <a:t>)</a:t>
            </a:r>
          </a:p>
          <a:p>
            <a:pPr lvl="1" eaLnBrk="1" hangingPunct="1">
              <a:lnSpc>
                <a:spcPct val="90000"/>
              </a:lnSpc>
            </a:pPr>
            <a:r>
              <a:rPr lang="en-US" altLang="zh-CN"/>
              <a:t>Surface chemical reaction</a:t>
            </a:r>
          </a:p>
          <a:p>
            <a:pPr lvl="1" eaLnBrk="1" hangingPunct="1">
              <a:lnSpc>
                <a:spcPct val="90000"/>
              </a:lnSpc>
            </a:pPr>
            <a:r>
              <a:rPr lang="en-US" altLang="zh-CN"/>
              <a:t>Surface self-assembly</a:t>
            </a:r>
          </a:p>
          <a:p>
            <a:pPr lvl="1" eaLnBrk="1" hangingPunct="1">
              <a:lnSpc>
                <a:spcPct val="90000"/>
              </a:lnSpc>
            </a:pPr>
            <a:r>
              <a:rPr lang="en-US" altLang="zh-CN"/>
              <a:t>Surface catalysis</a:t>
            </a:r>
          </a:p>
          <a:p>
            <a:pPr lvl="1" eaLnBrk="1" hangingPunct="1">
              <a:lnSpc>
                <a:spcPct val="90000"/>
              </a:lnSpc>
            </a:pPr>
            <a:endParaRPr lang="en-US" altLang="zh-CN"/>
          </a:p>
          <a:p>
            <a:pPr eaLnBrk="1" hangingPunct="1">
              <a:lnSpc>
                <a:spcPct val="90000"/>
              </a:lnSpc>
            </a:pPr>
            <a:r>
              <a:rPr lang="en-US" altLang="zh-CN"/>
              <a:t>Surface Physics (</a:t>
            </a:r>
            <a:r>
              <a:rPr lang="en-US" altLang="zh-CN">
                <a:solidFill>
                  <a:schemeClr val="accent2"/>
                </a:solidFill>
              </a:rPr>
              <a:t>why</a:t>
            </a:r>
            <a:r>
              <a:rPr lang="en-US" altLang="zh-CN"/>
              <a:t>)</a:t>
            </a:r>
          </a:p>
          <a:p>
            <a:pPr lvl="1" eaLnBrk="1" hangingPunct="1">
              <a:lnSpc>
                <a:spcPct val="90000"/>
              </a:lnSpc>
            </a:pPr>
            <a:r>
              <a:rPr lang="en-US" altLang="zh-CN"/>
              <a:t>Surface state, surface reconstruction</a:t>
            </a:r>
            <a:endParaRPr lang="zh-CN" altLang="en-US"/>
          </a:p>
          <a:p>
            <a:pPr lvl="1" eaLnBrk="1" hangingPunct="1">
              <a:lnSpc>
                <a:spcPct val="90000"/>
              </a:lnSpc>
            </a:pPr>
            <a:r>
              <a:rPr lang="en-US" altLang="zh-CN"/>
              <a:t>Surface elementary excitation</a:t>
            </a:r>
          </a:p>
          <a:p>
            <a:pPr lvl="1" eaLnBrk="1" hangingPunct="1">
              <a:lnSpc>
                <a:spcPct val="90000"/>
              </a:lnSpc>
            </a:pPr>
            <a:r>
              <a:rPr lang="en-US" altLang="zh-CN"/>
              <a:t>Surface thermodynamics and kinetics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a:solidFill>
                  <a:srgbClr val="006600"/>
                </a:solidFill>
              </a:rPr>
              <a:t>Why Surface Science ?</a:t>
            </a:r>
            <a:endParaRPr lang="zh-CN" altLang="en-US" b="1">
              <a:solidFill>
                <a:srgbClr val="006600"/>
              </a:solidFill>
            </a:endParaRPr>
          </a:p>
        </p:txBody>
      </p:sp>
      <p:sp>
        <p:nvSpPr>
          <p:cNvPr id="2253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z="2800"/>
              <a:t>Everyday life:</a:t>
            </a:r>
          </a:p>
          <a:p>
            <a:pPr lvl="1" eaLnBrk="1" hangingPunct="1">
              <a:lnSpc>
                <a:spcPct val="90000"/>
              </a:lnSpc>
            </a:pPr>
            <a:r>
              <a:rPr lang="en-US" altLang="zh-CN" sz="2400"/>
              <a:t>A solid sample is always in contact with other media (vapour, liquid…) via its surface.</a:t>
            </a:r>
          </a:p>
          <a:p>
            <a:pPr lvl="1" eaLnBrk="1" hangingPunct="1">
              <a:lnSpc>
                <a:spcPct val="90000"/>
              </a:lnSpc>
            </a:pPr>
            <a:r>
              <a:rPr lang="en-US" altLang="zh-CN" sz="2400"/>
              <a:t>Corrosion, lubrication, adhesion…</a:t>
            </a:r>
          </a:p>
          <a:p>
            <a:pPr eaLnBrk="1" hangingPunct="1">
              <a:lnSpc>
                <a:spcPct val="90000"/>
              </a:lnSpc>
            </a:pPr>
            <a:endParaRPr lang="en-US" altLang="zh-CN" sz="2800"/>
          </a:p>
          <a:p>
            <a:pPr eaLnBrk="1" hangingPunct="1">
              <a:lnSpc>
                <a:spcPct val="90000"/>
              </a:lnSpc>
            </a:pPr>
            <a:r>
              <a:rPr lang="en-US" altLang="zh-CN" sz="2800"/>
              <a:t>Technological driving forces:</a:t>
            </a:r>
          </a:p>
          <a:p>
            <a:pPr lvl="1" eaLnBrk="1" hangingPunct="1">
              <a:lnSpc>
                <a:spcPct val="90000"/>
              </a:lnSpc>
            </a:pPr>
            <a:r>
              <a:rPr lang="en-US" altLang="zh-CN" sz="2400"/>
              <a:t>Semiconductor technology</a:t>
            </a:r>
          </a:p>
          <a:p>
            <a:pPr lvl="1" eaLnBrk="1" hangingPunct="1">
              <a:lnSpc>
                <a:spcPct val="90000"/>
              </a:lnSpc>
            </a:pPr>
            <a:r>
              <a:rPr lang="en-US" altLang="zh-CN" sz="2400"/>
              <a:t>New materials</a:t>
            </a:r>
          </a:p>
          <a:p>
            <a:pPr lvl="1" eaLnBrk="1" hangingPunct="1">
              <a:lnSpc>
                <a:spcPct val="90000"/>
              </a:lnSpc>
            </a:pPr>
            <a:r>
              <a:rPr lang="en-US" altLang="zh-CN" sz="2400"/>
              <a:t>Epitaxy</a:t>
            </a:r>
          </a:p>
          <a:p>
            <a:pPr lvl="1" eaLnBrk="1" hangingPunct="1">
              <a:lnSpc>
                <a:spcPct val="90000"/>
              </a:lnSpc>
            </a:pPr>
            <a:r>
              <a:rPr lang="en-US" altLang="zh-CN" sz="2400"/>
              <a:t>Chemical catalysis</a:t>
            </a:r>
          </a:p>
        </p:txBody>
      </p:sp>
      <p:pic>
        <p:nvPicPr>
          <p:cNvPr id="123909" name="Picture 5" descr="20081252150193_2"/>
          <p:cNvPicPr>
            <a:picLocks noChangeAspect="1" noChangeArrowheads="1"/>
          </p:cNvPicPr>
          <p:nvPr/>
        </p:nvPicPr>
        <p:blipFill>
          <a:blip r:embed="rId2"/>
          <a:srcRect/>
          <a:stretch>
            <a:fillRect/>
          </a:stretch>
        </p:blipFill>
        <p:spPr bwMode="auto">
          <a:xfrm>
            <a:off x="6084888" y="2492375"/>
            <a:ext cx="2016125" cy="1346200"/>
          </a:xfrm>
          <a:prstGeom prst="rect">
            <a:avLst/>
          </a:prstGeom>
          <a:noFill/>
          <a:ln w="9525">
            <a:noFill/>
            <a:miter lim="800000"/>
            <a:headEnd/>
            <a:tailEnd/>
          </a:ln>
        </p:spPr>
      </p:pic>
      <p:pic>
        <p:nvPicPr>
          <p:cNvPr id="123910" name="Picture 6" descr="bl14fg22"/>
          <p:cNvPicPr>
            <a:picLocks noChangeAspect="1" noChangeArrowheads="1"/>
          </p:cNvPicPr>
          <p:nvPr/>
        </p:nvPicPr>
        <p:blipFill>
          <a:blip r:embed="rId3"/>
          <a:srcRect/>
          <a:stretch>
            <a:fillRect/>
          </a:stretch>
        </p:blipFill>
        <p:spPr bwMode="auto">
          <a:xfrm>
            <a:off x="5219700" y="4365625"/>
            <a:ext cx="3671888"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2627313" y="836613"/>
            <a:ext cx="3563937" cy="3009900"/>
          </a:xfrm>
          <a:prstGeom prst="rect">
            <a:avLst/>
          </a:prstGeom>
          <a:noFill/>
          <a:ln w="9525">
            <a:noFill/>
            <a:miter lim="800000"/>
            <a:headEnd/>
            <a:tailEnd/>
          </a:ln>
        </p:spPr>
      </p:pic>
      <p:sp>
        <p:nvSpPr>
          <p:cNvPr id="23555" name="Text Box 5"/>
          <p:cNvSpPr txBox="1">
            <a:spLocks noChangeArrowheads="1"/>
          </p:cNvSpPr>
          <p:nvPr/>
        </p:nvSpPr>
        <p:spPr bwMode="auto">
          <a:xfrm>
            <a:off x="1533525" y="4121150"/>
            <a:ext cx="5826125" cy="519113"/>
          </a:xfrm>
          <a:prstGeom prst="rect">
            <a:avLst/>
          </a:prstGeom>
          <a:noFill/>
          <a:ln w="9525">
            <a:noFill/>
            <a:miter lim="800000"/>
            <a:headEnd/>
            <a:tailEnd/>
          </a:ln>
        </p:spPr>
        <p:txBody>
          <a:bodyPr wrap="none">
            <a:spAutoFit/>
          </a:bodyPr>
          <a:lstStyle/>
          <a:p>
            <a:r>
              <a:rPr lang="en-US" altLang="zh-CN" sz="2800"/>
              <a:t>Water bug – creature of surface physics</a:t>
            </a:r>
          </a:p>
        </p:txBody>
      </p:sp>
      <p:sp>
        <p:nvSpPr>
          <p:cNvPr id="15364" name="Text Box 4"/>
          <p:cNvSpPr txBox="1">
            <a:spLocks noChangeArrowheads="1"/>
          </p:cNvSpPr>
          <p:nvPr/>
        </p:nvSpPr>
        <p:spPr bwMode="auto">
          <a:xfrm>
            <a:off x="722313" y="5157788"/>
            <a:ext cx="7613650" cy="822325"/>
          </a:xfrm>
          <a:prstGeom prst="rect">
            <a:avLst/>
          </a:prstGeom>
          <a:noFill/>
          <a:ln w="9525">
            <a:noFill/>
            <a:miter lim="800000"/>
            <a:headEnd/>
            <a:tailEnd/>
          </a:ln>
        </p:spPr>
        <p:txBody>
          <a:bodyPr wrap="none">
            <a:spAutoFit/>
          </a:bodyPr>
          <a:lstStyle/>
          <a:p>
            <a:r>
              <a:rPr lang="en-US" altLang="zh-CN" sz="2400" b="1">
                <a:solidFill>
                  <a:srgbClr val="FF3300"/>
                </a:solidFill>
              </a:rPr>
              <a:t>Surface tension</a:t>
            </a:r>
          </a:p>
          <a:p>
            <a:r>
              <a:rPr lang="en-US" altLang="zh-CN" sz="2400">
                <a:solidFill>
                  <a:schemeClr val="accent2"/>
                </a:solidFill>
              </a:rPr>
              <a:t>Discovered by T. Young (1805) and P. S. de Laplace (1806) </a:t>
            </a:r>
          </a:p>
        </p:txBody>
      </p:sp>
      <p:sp>
        <p:nvSpPr>
          <p:cNvPr id="23557" name="Rectangle 5"/>
          <p:cNvSpPr>
            <a:spLocks noChangeArrowheads="1"/>
          </p:cNvSpPr>
          <p:nvPr/>
        </p:nvSpPr>
        <p:spPr bwMode="auto">
          <a:xfrm>
            <a:off x="6372225" y="1989138"/>
            <a:ext cx="1008063" cy="584200"/>
          </a:xfrm>
          <a:prstGeom prst="rect">
            <a:avLst/>
          </a:prstGeom>
          <a:noFill/>
          <a:ln w="9525">
            <a:noFill/>
            <a:miter lim="800000"/>
            <a:headEnd/>
            <a:tailEnd/>
          </a:ln>
        </p:spPr>
        <p:txBody>
          <a:bodyPr wrap="none">
            <a:spAutoFit/>
          </a:bodyPr>
          <a:lstStyle/>
          <a:p>
            <a:r>
              <a:rPr lang="zh-CN" altLang="en-US" sz="3200" b="1"/>
              <a:t>水黾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7775" y="-41275"/>
            <a:ext cx="3841750" cy="579438"/>
          </a:xfrm>
          <a:prstGeom prst="rect">
            <a:avLst/>
          </a:prstGeom>
          <a:noFill/>
          <a:ln w="9525">
            <a:noFill/>
            <a:miter lim="800000"/>
            <a:headEnd/>
            <a:tailEnd/>
          </a:ln>
        </p:spPr>
        <p:txBody>
          <a:bodyPr wrap="none">
            <a:spAutoFit/>
          </a:bodyPr>
          <a:lstStyle/>
          <a:p>
            <a:r>
              <a:rPr lang="zh-CN" altLang="en-US" sz="3200" b="1">
                <a:solidFill>
                  <a:srgbClr val="000066"/>
                </a:solidFill>
              </a:rPr>
              <a:t>表面物理的历史简介</a:t>
            </a:r>
          </a:p>
        </p:txBody>
      </p:sp>
      <p:pic>
        <p:nvPicPr>
          <p:cNvPr id="24579" name="Picture 5"/>
          <p:cNvPicPr>
            <a:picLocks noChangeAspect="1" noChangeArrowheads="1"/>
          </p:cNvPicPr>
          <p:nvPr/>
        </p:nvPicPr>
        <p:blipFill>
          <a:blip r:embed="rId2">
            <a:lum bright="24000" contrast="12000"/>
          </a:blip>
          <a:srcRect t="2599"/>
          <a:stretch>
            <a:fillRect/>
          </a:stretch>
        </p:blipFill>
        <p:spPr bwMode="auto">
          <a:xfrm>
            <a:off x="0" y="692150"/>
            <a:ext cx="3635375" cy="2193925"/>
          </a:xfrm>
          <a:prstGeom prst="rect">
            <a:avLst/>
          </a:prstGeom>
          <a:noFill/>
          <a:ln w="9525">
            <a:noFill/>
            <a:miter lim="800000"/>
            <a:headEnd/>
            <a:tailEnd/>
          </a:ln>
        </p:spPr>
      </p:pic>
      <p:sp>
        <p:nvSpPr>
          <p:cNvPr id="24580" name="Text Box 6"/>
          <p:cNvSpPr txBox="1">
            <a:spLocks noChangeArrowheads="1"/>
          </p:cNvSpPr>
          <p:nvPr/>
        </p:nvSpPr>
        <p:spPr bwMode="auto">
          <a:xfrm>
            <a:off x="658813" y="2924175"/>
            <a:ext cx="2078037" cy="1006475"/>
          </a:xfrm>
          <a:prstGeom prst="rect">
            <a:avLst/>
          </a:prstGeom>
          <a:noFill/>
          <a:ln w="9525">
            <a:noFill/>
            <a:miter lim="800000"/>
            <a:headEnd/>
            <a:tailEnd/>
          </a:ln>
        </p:spPr>
        <p:txBody>
          <a:bodyPr wrap="none">
            <a:spAutoFit/>
          </a:bodyPr>
          <a:lstStyle/>
          <a:p>
            <a:r>
              <a:rPr lang="zh-CN" altLang="en-US" dirty="0"/>
              <a:t>本杰明</a:t>
            </a:r>
            <a:r>
              <a:rPr lang="en-US" altLang="zh-CN" dirty="0"/>
              <a:t>.</a:t>
            </a:r>
            <a:r>
              <a:rPr lang="zh-CN" altLang="en-US" dirty="0"/>
              <a:t>富兰克林</a:t>
            </a:r>
          </a:p>
          <a:p>
            <a:r>
              <a:rPr lang="en-US" altLang="zh-CN" dirty="0"/>
              <a:t>Benjamin </a:t>
            </a:r>
            <a:r>
              <a:rPr lang="en-US" altLang="zh-CN" dirty="0" err="1"/>
              <a:t>Flanklin</a:t>
            </a:r>
            <a:endParaRPr lang="en-US" altLang="zh-CN" dirty="0"/>
          </a:p>
          <a:p>
            <a:r>
              <a:rPr lang="zh-CN" altLang="en-US" dirty="0"/>
              <a:t>（</a:t>
            </a:r>
            <a:r>
              <a:rPr lang="en-US" altLang="zh-CN" dirty="0"/>
              <a:t>1706</a:t>
            </a:r>
            <a:r>
              <a:rPr lang="zh-CN" altLang="en-US" dirty="0"/>
              <a:t>－</a:t>
            </a:r>
            <a:r>
              <a:rPr lang="en-US" altLang="zh-CN" dirty="0"/>
              <a:t>1790</a:t>
            </a:r>
            <a:r>
              <a:rPr lang="zh-CN" altLang="en-US" dirty="0"/>
              <a:t>）</a:t>
            </a:r>
          </a:p>
        </p:txBody>
      </p:sp>
      <p:sp>
        <p:nvSpPr>
          <p:cNvPr id="24581" name="Text Box 7"/>
          <p:cNvSpPr txBox="1">
            <a:spLocks noChangeArrowheads="1"/>
          </p:cNvSpPr>
          <p:nvPr/>
        </p:nvSpPr>
        <p:spPr bwMode="auto">
          <a:xfrm>
            <a:off x="3995738" y="836613"/>
            <a:ext cx="4752975" cy="4603750"/>
          </a:xfrm>
          <a:prstGeom prst="rect">
            <a:avLst/>
          </a:prstGeom>
          <a:noFill/>
          <a:ln w="9525">
            <a:noFill/>
            <a:miter lim="800000"/>
            <a:headEnd/>
            <a:tailEnd/>
          </a:ln>
        </p:spPr>
        <p:txBody>
          <a:bodyPr>
            <a:spAutoFit/>
          </a:bodyPr>
          <a:lstStyle/>
          <a:p>
            <a:pPr algn="l"/>
            <a:r>
              <a:rPr lang="en-US" altLang="zh-CN" dirty="0"/>
              <a:t>At length being at </a:t>
            </a:r>
            <a:r>
              <a:rPr lang="en-US" altLang="zh-CN" dirty="0" err="1"/>
              <a:t>Clapham</a:t>
            </a:r>
            <a:r>
              <a:rPr lang="en-US" altLang="zh-CN" dirty="0"/>
              <a:t>, where there is, on the common, a large pond, which I observed one day to be very rough with the wind, I fetched out a cruet of oil, and dropped a little of it on the water. I saw it spread itself with surprising swiftness upon the surface… the oil, though not more than a tea spoonful, produced an instant calm over a space several yards square, which spread amazingly and extended itself gradually till it reached the lee side, making all that quarter of pond, perhaps half an acre, as smooth as a looking-glass.</a:t>
            </a:r>
          </a:p>
          <a:p>
            <a:pPr algn="r"/>
            <a:r>
              <a:rPr lang="en-US" altLang="zh-CN" dirty="0"/>
              <a:t>---</a:t>
            </a:r>
            <a:r>
              <a:rPr lang="en-US" altLang="zh-CN" sz="1600" i="1" dirty="0"/>
              <a:t>Seeger, Benjamin Franklin: New World Physicist. Oxford: </a:t>
            </a:r>
            <a:r>
              <a:rPr lang="en-US" altLang="zh-CN" sz="1600" i="1" dirty="0" err="1"/>
              <a:t>Pergamon</a:t>
            </a:r>
            <a:r>
              <a:rPr lang="en-US" altLang="zh-CN" sz="1600" i="1" dirty="0"/>
              <a:t> 1977</a:t>
            </a:r>
            <a:endParaRPr lang="en-US" altLang="zh-CN" dirty="0"/>
          </a:p>
        </p:txBody>
      </p:sp>
      <p:sp>
        <p:nvSpPr>
          <p:cNvPr id="24582" name="Text Box 8"/>
          <p:cNvSpPr txBox="1">
            <a:spLocks noChangeArrowheads="1"/>
          </p:cNvSpPr>
          <p:nvPr/>
        </p:nvSpPr>
        <p:spPr bwMode="auto">
          <a:xfrm>
            <a:off x="228600" y="5041900"/>
            <a:ext cx="4014788" cy="1339850"/>
          </a:xfrm>
          <a:prstGeom prst="rect">
            <a:avLst/>
          </a:prstGeom>
          <a:noFill/>
          <a:ln w="9525">
            <a:noFill/>
            <a:miter lim="800000"/>
            <a:headEnd/>
            <a:tailEnd/>
          </a:ln>
        </p:spPr>
        <p:txBody>
          <a:bodyPr wrap="none">
            <a:spAutoFit/>
          </a:bodyPr>
          <a:lstStyle/>
          <a:p>
            <a:r>
              <a:rPr lang="en-US" altLang="zh-CN" sz="2400" b="1">
                <a:solidFill>
                  <a:srgbClr val="000066"/>
                </a:solidFill>
                <a:latin typeface="仿宋_GB2312" pitchFamily="49" charset="-122"/>
                <a:ea typeface="仿宋_GB2312" pitchFamily="49" charset="-122"/>
              </a:rPr>
              <a:t>Flanklin</a:t>
            </a:r>
            <a:r>
              <a:rPr lang="zh-CN" altLang="en-US" sz="2400" b="1">
                <a:solidFill>
                  <a:srgbClr val="000066"/>
                </a:solidFill>
                <a:latin typeface="仿宋_GB2312" pitchFamily="49" charset="-122"/>
                <a:ea typeface="仿宋_GB2312" pitchFamily="49" charset="-122"/>
              </a:rPr>
              <a:t>的表面物理实验：</a:t>
            </a:r>
          </a:p>
          <a:p>
            <a:endParaRPr lang="zh-CN" altLang="en-US" sz="1000" b="1">
              <a:solidFill>
                <a:srgbClr val="000066"/>
              </a:solidFill>
              <a:latin typeface="仿宋_GB2312" pitchFamily="49" charset="-122"/>
              <a:ea typeface="仿宋_GB2312" pitchFamily="49" charset="-122"/>
            </a:endParaRPr>
          </a:p>
          <a:p>
            <a:r>
              <a:rPr lang="zh-CN" altLang="en-US" sz="2400" b="1">
                <a:solidFill>
                  <a:srgbClr val="000066"/>
                </a:solidFill>
                <a:latin typeface="仿宋_GB2312" pitchFamily="49" charset="-122"/>
                <a:ea typeface="仿宋_GB2312" pitchFamily="49" charset="-122"/>
              </a:rPr>
              <a:t> 油膜的张力消除水面的波纹</a:t>
            </a:r>
          </a:p>
          <a:p>
            <a:r>
              <a:rPr lang="zh-CN" altLang="en-US" sz="2400" b="1">
                <a:solidFill>
                  <a:srgbClr val="000066"/>
                </a:solidFill>
                <a:latin typeface="仿宋_GB2312" pitchFamily="49" charset="-122"/>
                <a:ea typeface="仿宋_GB2312" pitchFamily="49" charset="-122"/>
              </a:rPr>
              <a:t>油膜的扩展： 厚度仅 </a:t>
            </a:r>
            <a:r>
              <a:rPr lang="en-US" altLang="zh-CN" sz="2400" b="1">
                <a:solidFill>
                  <a:srgbClr val="000066"/>
                </a:solidFill>
                <a:latin typeface="仿宋_GB2312" pitchFamily="49" charset="-122"/>
                <a:ea typeface="仿宋_GB2312" pitchFamily="49" charset="-122"/>
              </a:rPr>
              <a:t>1nm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5603" name="Text Box 5"/>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sz="2400" b="1">
                <a:solidFill>
                  <a:schemeClr val="accent2"/>
                </a:solidFill>
                <a:latin typeface="宋体" pitchFamily="2" charset="-122"/>
                <a:sym typeface="Wingdings 2" pitchFamily="18" charset="2"/>
              </a:rPr>
              <a:t> </a:t>
            </a:r>
            <a:r>
              <a:rPr lang="en-US" altLang="zh-CN" sz="2400" b="1">
                <a:solidFill>
                  <a:schemeClr val="accent2"/>
                </a:solidFill>
                <a:latin typeface="宋体" pitchFamily="2" charset="-122"/>
              </a:rPr>
              <a:t>1833</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迈克尔</a:t>
            </a:r>
            <a:r>
              <a:rPr lang="en-US" altLang="zh-CN" sz="2400" b="1">
                <a:solidFill>
                  <a:schemeClr val="accent2"/>
                </a:solidFill>
                <a:latin typeface="楷体_GB2312" pitchFamily="49" charset="-122"/>
                <a:ea typeface="楷体_GB2312" pitchFamily="49" charset="-122"/>
              </a:rPr>
              <a:t>.</a:t>
            </a:r>
            <a:r>
              <a:rPr lang="zh-CN" altLang="en-US" sz="2400" b="1">
                <a:solidFill>
                  <a:schemeClr val="accent2"/>
                </a:solidFill>
                <a:latin typeface="楷体_GB2312" pitchFamily="49" charset="-122"/>
                <a:ea typeface="楷体_GB2312" pitchFamily="49" charset="-122"/>
              </a:rPr>
              <a:t>法拉第</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r>
              <a:rPr lang="en-US" altLang="zh-CN" sz="2400" b="1">
                <a:solidFill>
                  <a:schemeClr val="accent2"/>
                </a:solidFill>
                <a:latin typeface="宋体" pitchFamily="2" charset="-122"/>
              </a:rPr>
              <a:t>Pt</a:t>
            </a:r>
            <a:r>
              <a:rPr lang="zh-CN" altLang="en-US" sz="2400" b="1">
                <a:solidFill>
                  <a:schemeClr val="accent2"/>
                </a:solidFill>
                <a:latin typeface="宋体" pitchFamily="2" charset="-122"/>
              </a:rPr>
              <a:t>促进</a:t>
            </a:r>
            <a:r>
              <a:rPr lang="en-US" altLang="zh-CN" sz="2400" b="1">
                <a:solidFill>
                  <a:schemeClr val="accent2"/>
                </a:solidFill>
                <a:latin typeface="宋体" pitchFamily="2" charset="-122"/>
              </a:rPr>
              <a:t>H</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和</a:t>
            </a:r>
            <a:r>
              <a:rPr lang="en-US" altLang="zh-CN" sz="2400" b="1">
                <a:solidFill>
                  <a:schemeClr val="accent2"/>
                </a:solidFill>
                <a:latin typeface="宋体" pitchFamily="2" charset="-122"/>
              </a:rPr>
              <a:t>O</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在低于燃点的反应－最早的催化理论，沿用至今。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02772" y="-76202"/>
            <a:ext cx="8229600" cy="1143000"/>
          </a:xfrm>
        </p:spPr>
        <p:txBody>
          <a:bodyPr/>
          <a:lstStyle/>
          <a:p>
            <a:r>
              <a:rPr lang="zh-CN" altLang="en-US" sz="3600" dirty="0">
                <a:ea typeface="黑体" pitchFamily="49" charset="-122"/>
              </a:rPr>
              <a:t>江颖简介</a:t>
            </a:r>
          </a:p>
        </p:txBody>
      </p:sp>
      <p:sp>
        <p:nvSpPr>
          <p:cNvPr id="7171" name="Rectangle 3"/>
          <p:cNvSpPr>
            <a:spLocks noGrp="1" noChangeArrowheads="1"/>
          </p:cNvSpPr>
          <p:nvPr>
            <p:ph idx="1"/>
          </p:nvPr>
        </p:nvSpPr>
        <p:spPr>
          <a:xfrm>
            <a:off x="539552" y="1081669"/>
            <a:ext cx="7848600" cy="2590800"/>
          </a:xfrm>
        </p:spPr>
        <p:txBody>
          <a:bodyPr>
            <a:noAutofit/>
          </a:bodyPr>
          <a:lstStyle/>
          <a:p>
            <a:pPr marL="271463" indent="-271463">
              <a:lnSpc>
                <a:spcPct val="130000"/>
              </a:lnSpc>
              <a:buNone/>
            </a:pPr>
            <a:r>
              <a:rPr lang="zh-CN" altLang="en-US" sz="1800" dirty="0">
                <a:solidFill>
                  <a:srgbClr val="000099"/>
                </a:solidFill>
                <a:ea typeface="黑体" pitchFamily="49" charset="-122"/>
                <a:sym typeface="Times New Roman" pitchFamily="18" charset="0"/>
              </a:rPr>
              <a:t>简历：</a:t>
            </a:r>
            <a:endParaRPr lang="en-US" altLang="zh-CN" sz="1800" dirty="0">
              <a:solidFill>
                <a:srgbClr val="000099"/>
              </a:solidFill>
              <a:ea typeface="黑体" pitchFamily="49" charset="-122"/>
              <a:sym typeface="Times New Roman" pitchFamily="18" charset="0"/>
            </a:endParaRPr>
          </a:p>
          <a:p>
            <a:pPr marL="271463" indent="-271463">
              <a:lnSpc>
                <a:spcPct val="130000"/>
              </a:lnSpc>
              <a:buFont typeface="Wingdings" pitchFamily="2" charset="2"/>
              <a:buChar char="n"/>
            </a:pPr>
            <a:r>
              <a:rPr lang="zh-CN" altLang="en-US" sz="1800" dirty="0">
                <a:ea typeface="黑体" pitchFamily="49" charset="-122"/>
                <a:sym typeface="Times New Roman" pitchFamily="18" charset="0"/>
              </a:rPr>
              <a:t>北京师范大学物理系，理学学士，</a:t>
            </a:r>
            <a:r>
              <a:rPr lang="en-US" altLang="zh-CN" sz="1800" dirty="0">
                <a:ea typeface="黑体" pitchFamily="49" charset="-122"/>
                <a:sym typeface="Times New Roman" pitchFamily="18" charset="0"/>
              </a:rPr>
              <a:t>2003</a:t>
            </a:r>
            <a:endParaRPr lang="zh-CN" altLang="en-US" sz="1800" dirty="0">
              <a:ea typeface="黑体" pitchFamily="49" charset="-122"/>
              <a:sym typeface="Times New Roman" pitchFamily="18" charset="0"/>
            </a:endParaRPr>
          </a:p>
          <a:p>
            <a:pPr marL="271463" indent="-271463">
              <a:lnSpc>
                <a:spcPct val="130000"/>
              </a:lnSpc>
              <a:buFont typeface="Wingdings" pitchFamily="2" charset="2"/>
              <a:buChar char="n"/>
            </a:pPr>
            <a:r>
              <a:rPr lang="zh-CN" altLang="en-US" sz="1800" dirty="0">
                <a:ea typeface="黑体" pitchFamily="49" charset="-122"/>
                <a:sym typeface="Times New Roman" pitchFamily="18" charset="0"/>
              </a:rPr>
              <a:t>中国科学院物理研究所，理学博士，</a:t>
            </a:r>
            <a:r>
              <a:rPr lang="en-US" altLang="zh-CN" sz="1800" dirty="0">
                <a:ea typeface="黑体" pitchFamily="49" charset="-122"/>
                <a:sym typeface="Times New Roman" pitchFamily="18" charset="0"/>
              </a:rPr>
              <a:t>2008</a:t>
            </a:r>
          </a:p>
          <a:p>
            <a:pPr marL="271463" indent="-271463">
              <a:lnSpc>
                <a:spcPct val="130000"/>
              </a:lnSpc>
              <a:buFont typeface="Wingdings" pitchFamily="2" charset="2"/>
              <a:buChar char="n"/>
            </a:pPr>
            <a:r>
              <a:rPr lang="zh-CN" altLang="en-US" sz="1800" dirty="0">
                <a:ea typeface="黑体" pitchFamily="49" charset="-122"/>
                <a:sym typeface="Times New Roman" pitchFamily="18" charset="0"/>
              </a:rPr>
              <a:t>德国亥姆霍兹协会</a:t>
            </a:r>
            <a:r>
              <a:rPr lang="en-US" altLang="zh-CN" sz="1800" dirty="0" err="1">
                <a:ea typeface="黑体" pitchFamily="49" charset="-122"/>
                <a:sym typeface="Times New Roman" pitchFamily="18" charset="0"/>
              </a:rPr>
              <a:t>Juelich</a:t>
            </a:r>
            <a:r>
              <a:rPr lang="zh-CN" altLang="en-US" sz="1800" dirty="0">
                <a:ea typeface="黑体" pitchFamily="49" charset="-122"/>
                <a:sym typeface="Times New Roman" pitchFamily="18" charset="0"/>
              </a:rPr>
              <a:t>研究中心，访问学者，</a:t>
            </a:r>
            <a:r>
              <a:rPr lang="en-US" altLang="zh-CN" sz="1800" dirty="0">
                <a:ea typeface="黑体" pitchFamily="49" charset="-122"/>
                <a:sym typeface="Times New Roman" pitchFamily="18" charset="0"/>
              </a:rPr>
              <a:t>2006-2007</a:t>
            </a:r>
            <a:r>
              <a:rPr lang="zh-CN" altLang="en-US" sz="1800" dirty="0">
                <a:ea typeface="黑体" pitchFamily="49" charset="-122"/>
                <a:sym typeface="Times New Roman" pitchFamily="18" charset="0"/>
              </a:rPr>
              <a:t>。</a:t>
            </a:r>
          </a:p>
          <a:p>
            <a:pPr marL="271463" indent="-271463">
              <a:lnSpc>
                <a:spcPct val="130000"/>
              </a:lnSpc>
              <a:buFont typeface="Wingdings" pitchFamily="2" charset="2"/>
              <a:buChar char="n"/>
            </a:pPr>
            <a:r>
              <a:rPr lang="zh-CN" altLang="en-US" sz="1800" dirty="0">
                <a:ea typeface="黑体" pitchFamily="49" charset="-122"/>
                <a:sym typeface="Times New Roman" pitchFamily="18" charset="0"/>
              </a:rPr>
              <a:t>美国加州大学 </a:t>
            </a:r>
            <a:r>
              <a:rPr lang="en-US" altLang="zh-CN" sz="1800" dirty="0">
                <a:ea typeface="黑体" pitchFamily="49" charset="-122"/>
                <a:sym typeface="Times New Roman" pitchFamily="18" charset="0"/>
              </a:rPr>
              <a:t>(Irvine)</a:t>
            </a:r>
            <a:r>
              <a:rPr lang="zh-CN" altLang="en-US" sz="1800" dirty="0">
                <a:ea typeface="黑体" pitchFamily="49" charset="-122"/>
                <a:sym typeface="Times New Roman" pitchFamily="18" charset="0"/>
              </a:rPr>
              <a:t>，博士后，</a:t>
            </a:r>
            <a:r>
              <a:rPr lang="en-US" altLang="zh-CN" sz="1800" dirty="0">
                <a:ea typeface="黑体" pitchFamily="49" charset="-122"/>
                <a:sym typeface="Times New Roman" pitchFamily="18" charset="0"/>
              </a:rPr>
              <a:t>2008-2010</a:t>
            </a:r>
          </a:p>
          <a:p>
            <a:pPr marL="271463" indent="-271463">
              <a:lnSpc>
                <a:spcPct val="130000"/>
              </a:lnSpc>
              <a:buFont typeface="Wingdings" pitchFamily="2" charset="2"/>
              <a:buChar char="n"/>
            </a:pPr>
            <a:r>
              <a:rPr lang="zh-CN" altLang="en-US" sz="1800" dirty="0">
                <a:ea typeface="黑体" pitchFamily="49" charset="-122"/>
                <a:sym typeface="Times New Roman" pitchFamily="18" charset="0"/>
              </a:rPr>
              <a:t>北京大学量子材料中心，助理教授</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副教授</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教授</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博雅教授，</a:t>
            </a:r>
            <a:r>
              <a:rPr lang="en-US" altLang="zh-CN" sz="1800" dirty="0">
                <a:ea typeface="黑体" pitchFamily="49" charset="-122"/>
                <a:sym typeface="Times New Roman" pitchFamily="18" charset="0"/>
              </a:rPr>
              <a:t>2010</a:t>
            </a:r>
            <a:r>
              <a:rPr lang="zh-CN" altLang="en-US" sz="1800" dirty="0">
                <a:ea typeface="黑体" pitchFamily="49" charset="-122"/>
                <a:sym typeface="Times New Roman" pitchFamily="18" charset="0"/>
              </a:rPr>
              <a:t>至今</a:t>
            </a:r>
            <a:endParaRPr lang="en-US" altLang="zh-CN" sz="1800" dirty="0">
              <a:ea typeface="黑体" pitchFamily="49" charset="-122"/>
              <a:sym typeface="Times New Roman" pitchFamily="18" charset="0"/>
            </a:endParaRPr>
          </a:p>
        </p:txBody>
      </p:sp>
      <p:sp>
        <p:nvSpPr>
          <p:cNvPr id="7172" name="Line 1"/>
          <p:cNvSpPr>
            <a:spLocks noChangeShapeType="1"/>
          </p:cNvSpPr>
          <p:nvPr/>
        </p:nvSpPr>
        <p:spPr bwMode="auto">
          <a:xfrm>
            <a:off x="604838" y="885145"/>
            <a:ext cx="7920037" cy="1588"/>
          </a:xfrm>
          <a:prstGeom prst="line">
            <a:avLst/>
          </a:prstGeom>
          <a:noFill/>
          <a:ln w="50800">
            <a:solidFill>
              <a:srgbClr val="D90B00"/>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Rectangle 3"/>
          <p:cNvSpPr txBox="1">
            <a:spLocks noChangeArrowheads="1"/>
          </p:cNvSpPr>
          <p:nvPr/>
        </p:nvSpPr>
        <p:spPr bwMode="auto">
          <a:xfrm>
            <a:off x="539552" y="3661314"/>
            <a:ext cx="3706305" cy="2913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1463" marR="0" lvl="0" indent="-271463" algn="l" defTabSz="914400" rtl="0" eaLnBrk="1" fontAlgn="auto" latinLnBrk="0" hangingPunct="1">
              <a:lnSpc>
                <a:spcPct val="130000"/>
              </a:lnSpc>
              <a:spcBef>
                <a:spcPct val="20000"/>
              </a:spcBef>
              <a:spcAft>
                <a:spcPts val="0"/>
              </a:spcAft>
              <a:buClrTx/>
              <a:buSzTx/>
              <a:buFontTx/>
              <a:buNone/>
              <a:tabLst/>
              <a:defRPr/>
            </a:pPr>
            <a:r>
              <a:rPr kumimoji="0" lang="zh-CN" altLang="en-US" sz="1800" b="0" i="0" u="none" strike="noStrike" kern="1200" cap="none" spc="0" normalizeH="0" baseline="0" noProof="0" dirty="0">
                <a:ln>
                  <a:noFill/>
                </a:ln>
                <a:solidFill>
                  <a:srgbClr val="000099"/>
                </a:solidFill>
                <a:effectLst/>
                <a:uLnTx/>
                <a:uFillTx/>
                <a:latin typeface="黑体" pitchFamily="49" charset="-122"/>
                <a:ea typeface="黑体" pitchFamily="49" charset="-122"/>
                <a:cs typeface="+mn-cs"/>
                <a:sym typeface="Times New Roman" pitchFamily="18" charset="0"/>
              </a:rPr>
              <a:t>主持项目、人才计划及获奖情况：</a:t>
            </a:r>
            <a:endParaRPr kumimoji="0" lang="en-US" altLang="zh-CN" sz="1800" b="0" i="0" u="none" strike="noStrike" kern="1200" cap="none" spc="0" normalizeH="0" baseline="0" noProof="0" dirty="0">
              <a:ln>
                <a:noFill/>
              </a:ln>
              <a:solidFill>
                <a:srgbClr val="000099"/>
              </a:solidFill>
              <a:effectLst/>
              <a:uLnTx/>
              <a:uFillTx/>
              <a:latin typeface="黑体" pitchFamily="49" charset="-122"/>
              <a:ea typeface="黑体" pitchFamily="49" charset="-122"/>
              <a:cs typeface="+mn-cs"/>
              <a:sym typeface="Times New Roman" pitchFamily="18" charset="0"/>
            </a:endParaRP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日本“仁科芳雄亚洲奖”，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2020</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中国科学十大进展，</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2016</a:t>
            </a: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2018</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北京市杰出青年中关村奖，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2020</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教育部自然科学一等奖，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2019</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“万人计划”领军人才，</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2019</a:t>
            </a:r>
          </a:p>
        </p:txBody>
      </p:sp>
      <p:sp>
        <p:nvSpPr>
          <p:cNvPr id="2" name="矩形 1">
            <a:extLst>
              <a:ext uri="{FF2B5EF4-FFF2-40B4-BE49-F238E27FC236}">
                <a16:creationId xmlns:a16="http://schemas.microsoft.com/office/drawing/2014/main" id="{5319C806-C904-4839-91FA-1AD7D7AB0227}"/>
              </a:ext>
            </a:extLst>
          </p:cNvPr>
          <p:cNvSpPr/>
          <p:nvPr/>
        </p:nvSpPr>
        <p:spPr>
          <a:xfrm>
            <a:off x="4349552" y="4066603"/>
            <a:ext cx="4572000" cy="2081404"/>
          </a:xfrm>
          <a:prstGeom prst="rect">
            <a:avLst/>
          </a:prstGeom>
        </p:spPr>
        <p:txBody>
          <a:bodyPr>
            <a:spAutoFit/>
          </a:bodyPr>
          <a:lstStyle/>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美国物理学会会士，</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2019</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陈嘉庚青年科学奖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a:t>
            </a: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数理科学奖，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2018</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中国青年科技奖，</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2018</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国家自然科学基金委杰出青年基金，</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2017</a:t>
            </a:r>
          </a:p>
          <a:p>
            <a:pPr marL="271463" marR="0" lvl="0" indent="-271463" algn="l" defTabSz="914400" rtl="0" eaLnBrk="1" fontAlgn="auto" latinLnBrk="0" hangingPunct="1">
              <a:lnSpc>
                <a:spcPct val="130000"/>
              </a:lnSpc>
              <a:spcBef>
                <a:spcPct val="20000"/>
              </a:spcBef>
              <a:spcAft>
                <a:spcPts val="0"/>
              </a:spcAft>
              <a:buClrTx/>
              <a:buSzTx/>
              <a:buFont typeface="Wingdings" pitchFamily="2" charset="2"/>
              <a:buChar char="n"/>
              <a:tabLst/>
              <a:defRPr/>
            </a:pP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英国物理学会</a:t>
            </a:r>
            <a:r>
              <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sym typeface="Times New Roman" pitchFamily="18" charset="0"/>
              </a:rPr>
              <a:t>“</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sym typeface="Times New Roman" pitchFamily="18" charset="0"/>
              </a:rPr>
              <a:t>Emerging Leaders” </a:t>
            </a:r>
            <a:r>
              <a:rPr kumimoji="0" lang="zh-CN" altLang="en-US"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a:t>
            </a:r>
            <a:r>
              <a:rPr kumimoji="0" lang="en-US" altLang="zh-CN" sz="1800" b="0" i="0" u="none" strike="noStrike" kern="1200" cap="none" spc="0" normalizeH="0" baseline="0" noProof="0" dirty="0">
                <a:ln>
                  <a:noFill/>
                </a:ln>
                <a:solidFill>
                  <a:prstClr val="black"/>
                </a:solidFill>
                <a:effectLst/>
                <a:uLnTx/>
                <a:uFillTx/>
                <a:latin typeface="黑体" pitchFamily="49" charset="-122"/>
                <a:ea typeface="黑体" pitchFamily="49" charset="-122"/>
                <a:cs typeface="+mn-cs"/>
                <a:sym typeface="Times New Roman" pitchFamily="18" charset="0"/>
              </a:rPr>
              <a:t>2016</a:t>
            </a:r>
          </a:p>
        </p:txBody>
      </p:sp>
    </p:spTree>
    <p:custDataLst>
      <p:tags r:id="rId1"/>
    </p:custDataLst>
  </p:cSld>
  <p:clrMapOvr>
    <a:masterClrMapping/>
  </p:clrMapOvr>
  <p:transition advTm="23901"/>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8459788" cy="4610100"/>
          </a:xfrm>
          <a:prstGeom prst="rect">
            <a:avLst/>
          </a:prstGeom>
          <a:noFill/>
          <a:ln w="9525">
            <a:noFill/>
            <a:miter lim="800000"/>
            <a:headEnd/>
            <a:tailEnd/>
          </a:ln>
        </p:spPr>
        <p:txBody>
          <a:bodyPr>
            <a:spAutoFit/>
          </a:bodyPr>
          <a:lstStyle/>
          <a:p>
            <a:r>
              <a:rPr lang="en-US" altLang="zh-CN" sz="2400" b="1" i="1">
                <a:solidFill>
                  <a:schemeClr val="bg1"/>
                </a:solidFill>
              </a:rPr>
              <a:t>Nobel Prize in Chemistry for 2007 </a:t>
            </a:r>
            <a:r>
              <a:rPr lang="en-US" altLang="zh-CN" sz="2400" i="1">
                <a:solidFill>
                  <a:schemeClr val="bg1"/>
                </a:solidFill>
              </a:rPr>
              <a:t>:</a:t>
            </a:r>
          </a:p>
          <a:p>
            <a:endParaRPr lang="en-US" altLang="zh-CN" sz="2400" i="1">
              <a:solidFill>
                <a:schemeClr val="bg1"/>
              </a:solidFill>
            </a:endParaRPr>
          </a:p>
          <a:p>
            <a:endParaRPr lang="en-US" altLang="zh-CN" sz="2400" i="1">
              <a:solidFill>
                <a:schemeClr val="bg1"/>
              </a:solidFill>
            </a:endParaRPr>
          </a:p>
          <a:p>
            <a:r>
              <a:rPr lang="en-US" altLang="zh-CN" sz="1600" i="1">
                <a:solidFill>
                  <a:srgbClr val="0099FF"/>
                </a:solidFill>
              </a:rPr>
              <a:t>"for his studies of chemical processes on solid surfaces".</a:t>
            </a:r>
          </a:p>
          <a:p>
            <a:r>
              <a:rPr lang="en-US" altLang="zh-CN" sz="1600" b="1"/>
              <a:t>Gerhard Ertl</a:t>
            </a:r>
            <a:r>
              <a:rPr lang="en-US" altLang="zh-CN" sz="1600"/>
              <a:t>, b. 1936, http://w3.rz-berlin.mpg.de/pc/PCarchive2.html</a:t>
            </a:r>
          </a:p>
          <a:p>
            <a:r>
              <a:rPr lang="en-US" altLang="zh-CN" sz="1600"/>
              <a:t>Fritz-Haber-Institut der Max-Planck-Gesellschaft,</a:t>
            </a:r>
          </a:p>
          <a:p>
            <a:r>
              <a:rPr lang="en-US" altLang="zh-CN" sz="1600"/>
              <a:t>Berlin, Germany</a:t>
            </a:r>
          </a:p>
          <a:p>
            <a:r>
              <a:rPr lang="en-US" altLang="zh-CN" sz="1600" b="1"/>
              <a:t>Modern surface chemistry – fuel cells, artificial fertilizers and clean exhaust</a:t>
            </a:r>
          </a:p>
          <a:p>
            <a:r>
              <a:rPr lang="en-US" altLang="zh-CN" sz="1600"/>
              <a:t>The Nobel Prize in Chemistry for 2007 is awarded for groundbreaking studies in</a:t>
            </a:r>
          </a:p>
          <a:p>
            <a:r>
              <a:rPr lang="en-US" altLang="zh-CN" sz="1600"/>
              <a:t>surface chemistry. This science is important for the chemical industry and can help</a:t>
            </a:r>
          </a:p>
          <a:p>
            <a:r>
              <a:rPr lang="en-US" altLang="zh-CN" sz="1600"/>
              <a:t>us to understand such varied processes as why iron rusts, how fuel cells function</a:t>
            </a:r>
          </a:p>
          <a:p>
            <a:r>
              <a:rPr lang="en-US" altLang="zh-CN" sz="1600"/>
              <a:t>and how the catalysts in our cars work. Chemical reactions on catalytic surfaces</a:t>
            </a:r>
          </a:p>
          <a:p>
            <a:r>
              <a:rPr lang="en-US" altLang="zh-CN" sz="1600"/>
              <a:t>play a vital role in many industrial operations, such as the production of artificial</a:t>
            </a:r>
          </a:p>
          <a:p>
            <a:r>
              <a:rPr lang="en-US" altLang="zh-CN" sz="1600"/>
              <a:t>fertilizers. Surface chemistry can even explain the destruction of the ozone layer,</a:t>
            </a:r>
          </a:p>
          <a:p>
            <a:r>
              <a:rPr lang="en-US" altLang="zh-CN" sz="1600"/>
              <a:t>as vital steps in the reaction actually take place on the surfaces of small crystals of</a:t>
            </a:r>
          </a:p>
          <a:p>
            <a:r>
              <a:rPr lang="en-US" altLang="zh-CN" sz="1600"/>
              <a:t>ice in the stratosphere. The semiconductor industry is yet another area that</a:t>
            </a:r>
          </a:p>
          <a:p>
            <a:r>
              <a:rPr lang="en-US" altLang="zh-CN" sz="1600"/>
              <a:t>depends on knowledge of surface chemistry.</a:t>
            </a:r>
          </a:p>
        </p:txBody>
      </p:sp>
      <p:pic>
        <p:nvPicPr>
          <p:cNvPr id="26627" name="Picture 5"/>
          <p:cNvPicPr>
            <a:picLocks noChangeAspect="1" noChangeArrowheads="1"/>
          </p:cNvPicPr>
          <p:nvPr/>
        </p:nvPicPr>
        <p:blipFill>
          <a:blip r:embed="rId2"/>
          <a:srcRect/>
          <a:stretch>
            <a:fillRect/>
          </a:stretch>
        </p:blipFill>
        <p:spPr bwMode="auto">
          <a:xfrm>
            <a:off x="6804025" y="4508500"/>
            <a:ext cx="1498600" cy="2060575"/>
          </a:xfrm>
          <a:prstGeom prst="rect">
            <a:avLst/>
          </a:prstGeom>
          <a:noFill/>
          <a:ln w="9525">
            <a:noFill/>
            <a:miter lim="800000"/>
            <a:headEnd/>
            <a:tailEnd/>
          </a:ln>
        </p:spPr>
      </p:pic>
      <p:sp>
        <p:nvSpPr>
          <p:cNvPr id="26628" name="Line 6"/>
          <p:cNvSpPr>
            <a:spLocks noChangeShapeType="1"/>
          </p:cNvSpPr>
          <p:nvPr/>
        </p:nvSpPr>
        <p:spPr bwMode="auto">
          <a:xfrm>
            <a:off x="4067175" y="3357563"/>
            <a:ext cx="3457575" cy="0"/>
          </a:xfrm>
          <a:prstGeom prst="line">
            <a:avLst/>
          </a:prstGeom>
          <a:noFill/>
          <a:ln w="28575">
            <a:solidFill>
              <a:srgbClr val="FF9966"/>
            </a:solidFill>
            <a:round/>
            <a:headEnd/>
            <a:tailEnd/>
          </a:ln>
        </p:spPr>
        <p:txBody>
          <a:bodyPr wrap="none" anchor="ctr"/>
          <a:lstStyle/>
          <a:p>
            <a:endParaRPr lang="zh-CN" altLang="en-US"/>
          </a:p>
        </p:txBody>
      </p:sp>
      <p:sp>
        <p:nvSpPr>
          <p:cNvPr id="26629" name="Line 7"/>
          <p:cNvSpPr>
            <a:spLocks noChangeShapeType="1"/>
          </p:cNvSpPr>
          <p:nvPr/>
        </p:nvSpPr>
        <p:spPr bwMode="auto">
          <a:xfrm>
            <a:off x="900113" y="3573463"/>
            <a:ext cx="3457575" cy="0"/>
          </a:xfrm>
          <a:prstGeom prst="line">
            <a:avLst/>
          </a:prstGeom>
          <a:noFill/>
          <a:ln w="28575">
            <a:solidFill>
              <a:srgbClr val="FF9966"/>
            </a:solidFill>
            <a:round/>
            <a:headEnd/>
            <a:tailEnd/>
          </a:ln>
        </p:spPr>
        <p:txBody>
          <a:bodyPr wrap="none" anchor="ctr"/>
          <a:lstStyle/>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7651"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1877</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吉布斯</a:t>
            </a:r>
            <a:r>
              <a:rPr lang="en-US" altLang="zh-CN" sz="2400" b="1">
                <a:solidFill>
                  <a:schemeClr val="accent2"/>
                </a:solidFill>
                <a:latin typeface="宋体" pitchFamily="2" charset="-122"/>
              </a:rPr>
              <a:t>): </a:t>
            </a:r>
            <a:r>
              <a:rPr lang="zh-CN" altLang="en-US" sz="2400" b="1">
                <a:solidFill>
                  <a:schemeClr val="accent2"/>
                </a:solidFill>
                <a:latin typeface="宋体" pitchFamily="2" charset="-122"/>
              </a:rPr>
              <a:t>建立了划时代的热力学理论，其中也包括表面热力学。</a:t>
            </a:r>
            <a:endParaRPr lang="en-US" altLang="zh-CN" sz="2400" b="1">
              <a:solidFill>
                <a:schemeClr val="accent2"/>
              </a:solidFill>
              <a:latin typeface="宋体" pitchFamily="2" charset="-122"/>
            </a:endParaRP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8675"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1900</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en-US" altLang="zh-CN" sz="2400" b="1">
                <a:solidFill>
                  <a:schemeClr val="accent2"/>
                </a:solidFill>
                <a:latin typeface="楷体_GB2312" pitchFamily="49" charset="-122"/>
                <a:ea typeface="楷体_GB2312" pitchFamily="49" charset="-122"/>
              </a:rPr>
              <a:t>Langmuir</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：化学吸附、吸附结构、粘附系数、金属的功函数、催化、分子薄膜等（</a:t>
            </a:r>
            <a:r>
              <a:rPr lang="en-US" altLang="zh-CN" sz="2400" b="1">
                <a:solidFill>
                  <a:schemeClr val="accent2"/>
                </a:solidFill>
                <a:latin typeface="宋体" pitchFamily="2" charset="-122"/>
              </a:rPr>
              <a:t>1932</a:t>
            </a:r>
            <a:r>
              <a:rPr lang="zh-CN" altLang="en-US" sz="2400" b="1">
                <a:solidFill>
                  <a:schemeClr val="accent2"/>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395288" y="404813"/>
            <a:ext cx="4341812" cy="5759450"/>
          </a:xfrm>
          <a:prstGeom prst="rect">
            <a:avLst/>
          </a:prstGeom>
          <a:noFill/>
          <a:ln w="9525">
            <a:noFill/>
            <a:miter lim="800000"/>
            <a:headEnd/>
            <a:tailEnd/>
          </a:ln>
        </p:spPr>
      </p:pic>
      <p:pic>
        <p:nvPicPr>
          <p:cNvPr id="29699" name="Picture 4" descr="langmuir_postcard"/>
          <p:cNvPicPr>
            <a:picLocks noChangeAspect="1" noChangeArrowheads="1"/>
          </p:cNvPicPr>
          <p:nvPr/>
        </p:nvPicPr>
        <p:blipFill>
          <a:blip r:embed="rId4"/>
          <a:srcRect/>
          <a:stretch>
            <a:fillRect/>
          </a:stretch>
        </p:blipFill>
        <p:spPr bwMode="auto">
          <a:xfrm>
            <a:off x="5867400" y="784225"/>
            <a:ext cx="1730375" cy="2447925"/>
          </a:xfrm>
          <a:prstGeom prst="rect">
            <a:avLst/>
          </a:prstGeom>
          <a:noFill/>
          <a:ln w="9525">
            <a:noFill/>
            <a:miter lim="800000"/>
            <a:headEnd/>
            <a:tailEnd/>
          </a:ln>
        </p:spPr>
      </p:pic>
      <p:sp>
        <p:nvSpPr>
          <p:cNvPr id="29700" name="Rectangle 6"/>
          <p:cNvSpPr>
            <a:spLocks noChangeArrowheads="1"/>
          </p:cNvSpPr>
          <p:nvPr/>
        </p:nvSpPr>
        <p:spPr bwMode="auto">
          <a:xfrm>
            <a:off x="5148263" y="3519488"/>
            <a:ext cx="3240087" cy="701675"/>
          </a:xfrm>
          <a:prstGeom prst="rect">
            <a:avLst/>
          </a:prstGeom>
          <a:noFill/>
          <a:ln w="9525">
            <a:noFill/>
            <a:miter lim="800000"/>
            <a:headEnd/>
            <a:tailEnd/>
          </a:ln>
        </p:spPr>
        <p:txBody>
          <a:bodyPr>
            <a:spAutoFit/>
          </a:bodyPr>
          <a:lstStyle/>
          <a:p>
            <a:pPr>
              <a:spcBef>
                <a:spcPct val="50000"/>
              </a:spcBef>
            </a:pPr>
            <a:r>
              <a:rPr lang="en-US" altLang="zh-CN"/>
              <a:t>The Nobel Prize in Chemistry 1932 - </a:t>
            </a:r>
            <a:r>
              <a:rPr lang="en-US" altLang="zh-CN" b="1">
                <a:solidFill>
                  <a:srgbClr val="006600"/>
                </a:solidFill>
              </a:rPr>
              <a:t>Irving Langmuir</a:t>
            </a:r>
          </a:p>
        </p:txBody>
      </p:sp>
      <p:sp>
        <p:nvSpPr>
          <p:cNvPr id="29701" name="Rectangle 8"/>
          <p:cNvSpPr>
            <a:spLocks noChangeArrowheads="1"/>
          </p:cNvSpPr>
          <p:nvPr/>
        </p:nvSpPr>
        <p:spPr bwMode="auto">
          <a:xfrm>
            <a:off x="5041900" y="4743450"/>
            <a:ext cx="3778250" cy="701675"/>
          </a:xfrm>
          <a:prstGeom prst="rect">
            <a:avLst/>
          </a:prstGeom>
          <a:noFill/>
          <a:ln w="9525">
            <a:noFill/>
            <a:miter lim="800000"/>
            <a:headEnd/>
            <a:tailEnd/>
          </a:ln>
        </p:spPr>
        <p:txBody>
          <a:bodyPr>
            <a:spAutoFit/>
          </a:bodyPr>
          <a:lstStyle/>
          <a:p>
            <a:r>
              <a:rPr lang="en-US" altLang="zh-CN" b="1">
                <a:solidFill>
                  <a:srgbClr val="FF3300"/>
                </a:solidFill>
              </a:rPr>
              <a:t>Recognition of surface science as a significant research discipline</a:t>
            </a:r>
            <a:endParaRPr lang="zh-CN" altLang="en-US" b="1">
              <a:solidFill>
                <a:srgbClr val="FF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0723"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1905</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爱因斯坦</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：光电效应理论（</a:t>
            </a:r>
            <a:r>
              <a:rPr lang="en-US" altLang="zh-CN" sz="2400" b="1">
                <a:solidFill>
                  <a:schemeClr val="accent2"/>
                </a:solidFill>
                <a:latin typeface="宋体" pitchFamily="2" charset="-122"/>
              </a:rPr>
              <a:t>1921</a:t>
            </a:r>
            <a:r>
              <a:rPr lang="zh-CN" altLang="en-US" sz="2400" b="1">
                <a:solidFill>
                  <a:schemeClr val="accent2"/>
                </a:solidFill>
                <a:latin typeface="宋体" pitchFamily="2" charset="-122"/>
              </a:rPr>
              <a:t>年获诺贝尔奖</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，导致了表面科学的量子理论的出现。</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1747" name="Text Box 3"/>
          <p:cNvSpPr txBox="1">
            <a:spLocks noChangeArrowheads="1"/>
          </p:cNvSpPr>
          <p:nvPr/>
        </p:nvSpPr>
        <p:spPr bwMode="auto">
          <a:xfrm>
            <a:off x="611188" y="765175"/>
            <a:ext cx="7921625" cy="496252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b="1">
                <a:solidFill>
                  <a:schemeClr val="accent2"/>
                </a:solidFill>
                <a:latin typeface="宋体" pitchFamily="2" charset="-122"/>
                <a:sym typeface="Wingdings 2" pitchFamily="18" charset="2"/>
              </a:rPr>
              <a:t></a:t>
            </a:r>
            <a:r>
              <a:rPr lang="en-US" altLang="zh-CN" b="1">
                <a:solidFill>
                  <a:schemeClr val="accent2"/>
                </a:solidFill>
                <a:latin typeface="宋体" pitchFamily="2" charset="-122"/>
              </a:rPr>
              <a:t> </a:t>
            </a:r>
            <a:r>
              <a:rPr lang="en-US" altLang="zh-CN" sz="2400" b="1">
                <a:solidFill>
                  <a:schemeClr val="accent2"/>
                </a:solidFill>
                <a:latin typeface="宋体" pitchFamily="2" charset="-122"/>
              </a:rPr>
              <a:t>1930</a:t>
            </a:r>
            <a:r>
              <a:rPr lang="zh-CN" altLang="en-US" sz="2400" b="1">
                <a:solidFill>
                  <a:schemeClr val="accent2"/>
                </a:solidFill>
                <a:latin typeface="宋体" pitchFamily="2" charset="-122"/>
              </a:rPr>
              <a:t>年代</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概念和理论</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：表面电子态</a:t>
            </a:r>
            <a:r>
              <a:rPr lang="en-US" altLang="zh-CN" sz="2400" b="1">
                <a:solidFill>
                  <a:schemeClr val="accent2"/>
                </a:solidFill>
                <a:latin typeface="宋体" pitchFamily="2" charset="-122"/>
              </a:rPr>
              <a:t>(Tamm,Shockley</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、物理吸附和化学吸附</a:t>
            </a:r>
            <a:r>
              <a:rPr lang="en-US" altLang="zh-CN" sz="2400" b="1">
                <a:solidFill>
                  <a:schemeClr val="accent2"/>
                </a:solidFill>
                <a:latin typeface="宋体" pitchFamily="2" charset="-122"/>
              </a:rPr>
              <a:t>(Lennard-Jones</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、金属</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半导体界面理论</a:t>
            </a:r>
            <a:r>
              <a:rPr lang="en-US" altLang="zh-CN" sz="2400" b="1">
                <a:solidFill>
                  <a:schemeClr val="accent2"/>
                </a:solidFill>
                <a:latin typeface="宋体" pitchFamily="2" charset="-122"/>
              </a:rPr>
              <a:t>(Bardeen,Schottky,Mott</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endParaRPr lang="zh-CN" altLang="en-US" sz="2400">
              <a:latin typeface="黑体" pitchFamily="49" charset="-122"/>
              <a:ea typeface="黑体" pitchFamily="49" charset="-122"/>
            </a:endParaRPr>
          </a:p>
        </p:txBody>
      </p:sp>
      <p:sp>
        <p:nvSpPr>
          <p:cNvPr id="21508" name="Text Box 4"/>
          <p:cNvSpPr txBox="1">
            <a:spLocks noChangeArrowheads="1"/>
          </p:cNvSpPr>
          <p:nvPr/>
        </p:nvSpPr>
        <p:spPr bwMode="auto">
          <a:xfrm>
            <a:off x="2233613" y="6021388"/>
            <a:ext cx="4779962" cy="457200"/>
          </a:xfrm>
          <a:prstGeom prst="rect">
            <a:avLst/>
          </a:prstGeom>
          <a:noFill/>
          <a:ln w="9525">
            <a:noFill/>
            <a:miter lim="800000"/>
            <a:headEnd/>
            <a:tailEnd/>
          </a:ln>
        </p:spPr>
        <p:txBody>
          <a:bodyPr wrap="none">
            <a:spAutoFit/>
          </a:bodyPr>
          <a:lstStyle/>
          <a:p>
            <a:r>
              <a:rPr lang="zh-CN" altLang="en-US" sz="2400" b="1">
                <a:solidFill>
                  <a:srgbClr val="FF3300"/>
                </a:solidFill>
              </a:rPr>
              <a:t>然而，实验研究却一直停步不前！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720975" y="185738"/>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2771" name="Text Box 5"/>
          <p:cNvSpPr txBox="1">
            <a:spLocks noChangeArrowheads="1"/>
          </p:cNvSpPr>
          <p:nvPr/>
        </p:nvSpPr>
        <p:spPr bwMode="auto">
          <a:xfrm>
            <a:off x="611188" y="1052513"/>
            <a:ext cx="7705725" cy="4595812"/>
          </a:xfrm>
          <a:prstGeom prst="rect">
            <a:avLst/>
          </a:prstGeom>
          <a:noFill/>
          <a:ln w="9525">
            <a:noFill/>
            <a:miter lim="800000"/>
            <a:headEnd/>
            <a:tailEnd/>
          </a:ln>
        </p:spPr>
        <p:txBody>
          <a:bodyPr>
            <a:spAutoFit/>
          </a:bodyPr>
          <a:lstStyle/>
          <a:p>
            <a:pPr marL="381000" indent="-381000" algn="l"/>
            <a:r>
              <a:rPr lang="zh-CN" altLang="en-US" sz="2800" u="sng">
                <a:solidFill>
                  <a:srgbClr val="FF3300"/>
                </a:solidFill>
                <a:latin typeface="黑体" pitchFamily="49" charset="-122"/>
                <a:ea typeface="黑体" pitchFamily="49" charset="-122"/>
              </a:rPr>
              <a:t>近代表面科学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技术发展</a:t>
            </a:r>
            <a:r>
              <a:rPr lang="zh-CN" altLang="en-US" sz="3200">
                <a:solidFill>
                  <a:srgbClr val="000066"/>
                </a:solidFill>
                <a:latin typeface="楷体_GB2312" pitchFamily="49" charset="-122"/>
                <a:ea typeface="楷体_GB2312" pitchFamily="49" charset="-122"/>
              </a:rPr>
              <a:t> </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r>
              <a:rPr lang="en-US" altLang="zh-CN" sz="2800">
                <a:solidFill>
                  <a:srgbClr val="000066"/>
                </a:solidFill>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r>
              <a:rPr lang="en-US" altLang="zh-CN" sz="2800">
                <a:solidFill>
                  <a:srgbClr val="000066"/>
                </a:solidFill>
                <a:latin typeface="黑体" pitchFamily="49" charset="-122"/>
                <a:ea typeface="黑体" pitchFamily="49" charset="-122"/>
              </a:rPr>
              <a:t>)</a:t>
            </a:r>
          </a:p>
          <a:p>
            <a:pPr marL="381000" indent="-381000" algn="l"/>
            <a:endParaRPr lang="zh-CN" altLang="en-US" sz="2400">
              <a:solidFill>
                <a:srgbClr val="000066"/>
              </a:solidFill>
              <a:latin typeface="楷体_GB2312" pitchFamily="49" charset="-122"/>
              <a:ea typeface="楷体_GB2312" pitchFamily="49" charset="-122"/>
            </a:endParaRPr>
          </a:p>
          <a:p>
            <a:pPr marL="381000" indent="-381000" algn="l">
              <a:buFont typeface="Wingdings" pitchFamily="2" charset="2"/>
              <a:buChar char="l"/>
            </a:pPr>
            <a:r>
              <a:rPr lang="en-US" altLang="zh-CN" sz="2400">
                <a:latin typeface="楷体_GB2312" pitchFamily="49" charset="-122"/>
                <a:ea typeface="楷体_GB2312" pitchFamily="49" charset="-122"/>
              </a:rPr>
              <a:t>1960</a:t>
            </a:r>
            <a:r>
              <a:rPr lang="zh-CN" altLang="en-US" sz="2400">
                <a:latin typeface="楷体_GB2312" pitchFamily="49" charset="-122"/>
                <a:ea typeface="楷体_GB2312" pitchFamily="49" charset="-122"/>
              </a:rPr>
              <a:t>年代：分子束外延</a:t>
            </a:r>
            <a:r>
              <a:rPr lang="en-US" altLang="zh-CN" sz="2400">
                <a:latin typeface="楷体_GB2312" pitchFamily="49" charset="-122"/>
                <a:ea typeface="楷体_GB2312" pitchFamily="49" charset="-122"/>
              </a:rPr>
              <a:t>(MBE)</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年：光电子能谱</a:t>
            </a:r>
            <a:r>
              <a:rPr lang="en-US" altLang="zh-CN" sz="2400">
                <a:latin typeface="楷体_GB2312" pitchFamily="49" charset="-122"/>
                <a:ea typeface="楷体_GB2312" pitchFamily="49" charset="-122"/>
              </a:rPr>
              <a:t>(PES) </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年：俄歇电子能谱</a:t>
            </a:r>
            <a:r>
              <a:rPr lang="en-US" altLang="zh-CN" sz="2400">
                <a:latin typeface="楷体_GB2312" pitchFamily="49" charset="-122"/>
                <a:ea typeface="楷体_GB2312" pitchFamily="49" charset="-122"/>
              </a:rPr>
              <a:t>(AES)</a:t>
            </a:r>
          </a:p>
          <a:p>
            <a:pPr marL="381000" indent="-381000" algn="l">
              <a:buFont typeface="Wingdings" pitchFamily="2" charset="2"/>
              <a:buChar char="l"/>
            </a:pPr>
            <a:r>
              <a:rPr lang="en-US" altLang="zh-CN" sz="2400">
                <a:latin typeface="楷体_GB2312" pitchFamily="49" charset="-122"/>
                <a:ea typeface="楷体_GB2312" pitchFamily="49" charset="-122"/>
              </a:rPr>
              <a:t>1970</a:t>
            </a:r>
            <a:r>
              <a:rPr lang="zh-CN" altLang="en-US" sz="2400">
                <a:latin typeface="楷体_GB2312" pitchFamily="49" charset="-122"/>
                <a:ea typeface="楷体_GB2312" pitchFamily="49" charset="-122"/>
              </a:rPr>
              <a:t>年代：超高真空技术的成熟：法兰－铜垫圈－不锈钢系统代替玻璃系统。涡轮分子泵、溅射离子泵的出现，超高真空（</a:t>
            </a:r>
            <a:r>
              <a:rPr lang="en-US" altLang="zh-CN" sz="2400">
                <a:latin typeface="楷体_GB2312" pitchFamily="49" charset="-122"/>
                <a:ea typeface="楷体_GB2312" pitchFamily="49" charset="-122"/>
              </a:rPr>
              <a:t>10</a:t>
            </a:r>
            <a:r>
              <a:rPr lang="en-US" altLang="zh-CN" sz="2400" baseline="30000">
                <a:latin typeface="楷体_GB2312" pitchFamily="49" charset="-122"/>
                <a:ea typeface="楷体_GB2312" pitchFamily="49" charset="-122"/>
              </a:rPr>
              <a:t>-10</a:t>
            </a:r>
            <a:r>
              <a:rPr lang="en-US" altLang="zh-CN" sz="2400">
                <a:latin typeface="楷体_GB2312" pitchFamily="49" charset="-122"/>
                <a:ea typeface="楷体_GB2312" pitchFamily="49" charset="-122"/>
              </a:rPr>
              <a:t>Torr</a:t>
            </a:r>
            <a:r>
              <a:rPr lang="zh-CN" altLang="en-US" sz="2400">
                <a:latin typeface="楷体_GB2312" pitchFamily="49" charset="-122"/>
                <a:ea typeface="楷体_GB2312" pitchFamily="49" charset="-122"/>
              </a:rPr>
              <a:t>）成为可能。</a:t>
            </a:r>
          </a:p>
          <a:p>
            <a:pPr marL="381000" indent="-381000" algn="l">
              <a:buFont typeface="Wingdings" pitchFamily="2" charset="2"/>
              <a:buChar char="l"/>
            </a:pPr>
            <a:r>
              <a:rPr lang="en-US" altLang="zh-CN" sz="2400">
                <a:latin typeface="楷体_GB2312" pitchFamily="49" charset="-122"/>
                <a:ea typeface="楷体_GB2312" pitchFamily="49" charset="-122"/>
              </a:rPr>
              <a:t>1980</a:t>
            </a:r>
            <a:r>
              <a:rPr lang="zh-CN" altLang="en-US" sz="2400">
                <a:latin typeface="楷体_GB2312" pitchFamily="49" charset="-122"/>
                <a:ea typeface="楷体_GB2312" pitchFamily="49" charset="-122"/>
              </a:rPr>
              <a:t>年代：高分辨电子能力损失谱</a:t>
            </a:r>
            <a:r>
              <a:rPr lang="en-US" altLang="zh-CN" sz="2400">
                <a:latin typeface="楷体_GB2312" pitchFamily="49" charset="-122"/>
                <a:ea typeface="楷体_GB2312" pitchFamily="49" charset="-122"/>
              </a:rPr>
              <a:t>(HREELS)</a:t>
            </a:r>
          </a:p>
          <a:p>
            <a:pPr marL="381000" indent="-381000" algn="l">
              <a:buFont typeface="Wingdings" pitchFamily="2" charset="2"/>
              <a:buChar char="l"/>
            </a:pPr>
            <a:r>
              <a:rPr lang="en-US" altLang="zh-CN" sz="2400">
                <a:latin typeface="楷体_GB2312" pitchFamily="49" charset="-122"/>
                <a:ea typeface="楷体_GB2312" pitchFamily="49" charset="-122"/>
              </a:rPr>
              <a:t>1981</a:t>
            </a:r>
            <a:r>
              <a:rPr lang="zh-CN" altLang="en-US" sz="2400">
                <a:latin typeface="楷体_GB2312" pitchFamily="49" charset="-122"/>
                <a:ea typeface="楷体_GB2312" pitchFamily="49" charset="-122"/>
              </a:rPr>
              <a:t>年：扫描隧道显微镜</a:t>
            </a:r>
            <a:r>
              <a:rPr lang="en-US" altLang="zh-CN" sz="2400">
                <a:latin typeface="楷体_GB2312" pitchFamily="49" charset="-122"/>
                <a:ea typeface="楷体_GB2312" pitchFamily="49" charset="-122"/>
              </a:rPr>
              <a:t>(STM)-</a:t>
            </a:r>
            <a:r>
              <a:rPr lang="zh-CN" altLang="en-US" sz="2400">
                <a:latin typeface="楷体_GB2312" pitchFamily="49" charset="-122"/>
                <a:ea typeface="楷体_GB2312" pitchFamily="49" charset="-122"/>
              </a:rPr>
              <a:t>划时代的表面技术</a:t>
            </a:r>
          </a:p>
          <a:p>
            <a:pPr marL="381000" indent="-381000" algn="l">
              <a:buFont typeface="Wingdings" pitchFamily="2" charset="2"/>
              <a:buChar char="l"/>
            </a:pPr>
            <a:r>
              <a:rPr lang="en-US" altLang="zh-CN" sz="2400">
                <a:latin typeface="楷体_GB2312" pitchFamily="49" charset="-122"/>
                <a:ea typeface="楷体_GB2312" pitchFamily="49" charset="-122"/>
              </a:rPr>
              <a:t>1984</a:t>
            </a:r>
            <a:r>
              <a:rPr lang="zh-CN" altLang="en-US" sz="2400">
                <a:latin typeface="楷体_GB2312" pitchFamily="49" charset="-122"/>
                <a:ea typeface="楷体_GB2312" pitchFamily="49" charset="-122"/>
              </a:rPr>
              <a:t>年：原子力显微镜</a:t>
            </a:r>
            <a:r>
              <a:rPr lang="en-US" altLang="zh-CN" sz="2400">
                <a:latin typeface="楷体_GB2312" pitchFamily="49" charset="-122"/>
                <a:ea typeface="楷体_GB2312" pitchFamily="49" charset="-122"/>
              </a:rPr>
              <a:t>(AFM)</a:t>
            </a:r>
          </a:p>
          <a:p>
            <a:pPr marL="381000" indent="-381000" algn="l">
              <a:buFont typeface="Wingdings" pitchFamily="2" charset="2"/>
              <a:buChar char="l"/>
            </a:pPr>
            <a:r>
              <a:rPr lang="en-US" altLang="zh-CN" sz="2400">
                <a:latin typeface="楷体_GB2312" pitchFamily="49" charset="-122"/>
                <a:ea typeface="楷体_GB2312" pitchFamily="49" charset="-122"/>
              </a:rPr>
              <a:t>1990</a:t>
            </a:r>
            <a:r>
              <a:rPr lang="zh-CN" altLang="en-US" sz="2400">
                <a:latin typeface="楷体_GB2312" pitchFamily="49" charset="-122"/>
                <a:ea typeface="楷体_GB2312" pitchFamily="49" charset="-122"/>
              </a:rPr>
              <a:t>年代：高速数字计算机的发明和发展</a:t>
            </a:r>
          </a:p>
        </p:txBody>
      </p:sp>
      <p:sp>
        <p:nvSpPr>
          <p:cNvPr id="22532" name="Text Box 4"/>
          <p:cNvSpPr txBox="1">
            <a:spLocks noChangeArrowheads="1"/>
          </p:cNvSpPr>
          <p:nvPr/>
        </p:nvSpPr>
        <p:spPr bwMode="auto">
          <a:xfrm>
            <a:off x="1303338" y="5995988"/>
            <a:ext cx="6311900" cy="457200"/>
          </a:xfrm>
          <a:prstGeom prst="rect">
            <a:avLst/>
          </a:prstGeom>
          <a:noFill/>
          <a:ln w="9525">
            <a:noFill/>
            <a:miter lim="800000"/>
            <a:headEnd/>
            <a:tailEnd/>
          </a:ln>
        </p:spPr>
        <p:txBody>
          <a:bodyPr wrap="none">
            <a:spAutoFit/>
          </a:bodyPr>
          <a:lstStyle/>
          <a:p>
            <a:r>
              <a:rPr lang="zh-CN" altLang="en-US" sz="2400" b="1" i="1">
                <a:solidFill>
                  <a:srgbClr val="FF3300"/>
                </a:solidFill>
              </a:rPr>
              <a:t>技术的进步促进了表面科学研究的飞跃发展！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3795" name="Text Box 5"/>
          <p:cNvSpPr txBox="1">
            <a:spLocks noChangeArrowheads="1"/>
          </p:cNvSpPr>
          <p:nvPr/>
        </p:nvSpPr>
        <p:spPr bwMode="auto">
          <a:xfrm>
            <a:off x="611188" y="765175"/>
            <a:ext cx="7015162" cy="519113"/>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当代表面科学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爆发</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endParaRPr lang="zh-CN" altLang="en-US" sz="3200">
              <a:latin typeface="楷体_GB2312" pitchFamily="49" charset="-122"/>
              <a:ea typeface="楷体_GB2312" pitchFamily="49" charset="-122"/>
            </a:endParaRPr>
          </a:p>
        </p:txBody>
      </p:sp>
      <p:sp>
        <p:nvSpPr>
          <p:cNvPr id="23557" name="Rectangle 5"/>
          <p:cNvSpPr>
            <a:spLocks noChangeArrowheads="1"/>
          </p:cNvSpPr>
          <p:nvPr/>
        </p:nvSpPr>
        <p:spPr bwMode="auto">
          <a:xfrm>
            <a:off x="457200" y="1412875"/>
            <a:ext cx="8229600" cy="5157788"/>
          </a:xfrm>
          <a:prstGeom prst="rect">
            <a:avLst/>
          </a:prstGeom>
          <a:noFill/>
          <a:ln w="9525">
            <a:noFill/>
            <a:miter lim="800000"/>
            <a:headEnd/>
            <a:tailEnd/>
          </a:ln>
        </p:spPr>
        <p:txBody>
          <a:bodyPr/>
          <a:lstStyle/>
          <a:p>
            <a:pPr marL="342900" indent="-342900" algn="l">
              <a:spcBef>
                <a:spcPct val="20000"/>
              </a:spcBef>
              <a:buFontTx/>
              <a:buChar char="•"/>
            </a:pPr>
            <a:r>
              <a:rPr lang="zh-CN" altLang="en-US" sz="2400" b="1" dirty="0">
                <a:solidFill>
                  <a:schemeClr val="accent2"/>
                </a:solidFill>
              </a:rPr>
              <a:t>“大”</a:t>
            </a:r>
            <a:r>
              <a:rPr lang="zh-CN" altLang="en-US" sz="2400" b="1" dirty="0">
                <a:solidFill>
                  <a:schemeClr val="accent2"/>
                </a:solidFill>
                <a:sym typeface="Symbol" pitchFamily="18" charset="2"/>
              </a:rPr>
              <a:t></a:t>
            </a:r>
            <a:r>
              <a:rPr lang="zh-CN" altLang="en-US" sz="2400" b="1" dirty="0">
                <a:solidFill>
                  <a:schemeClr val="accent2"/>
                </a:solidFill>
              </a:rPr>
              <a:t>“小”</a:t>
            </a:r>
          </a:p>
          <a:p>
            <a:pPr marL="742950" lvl="1" indent="-285750" algn="l">
              <a:spcBef>
                <a:spcPct val="20000"/>
              </a:spcBef>
              <a:buFontTx/>
              <a:buChar char="•"/>
            </a:pPr>
            <a:r>
              <a:rPr lang="zh-CN" altLang="en-US" sz="2400" dirty="0"/>
              <a:t>表面科学</a:t>
            </a:r>
            <a:r>
              <a:rPr lang="zh-CN" altLang="en-US" sz="2400" dirty="0">
                <a:sym typeface="Symbol" pitchFamily="18" charset="2"/>
              </a:rPr>
              <a:t></a:t>
            </a:r>
            <a:r>
              <a:rPr lang="zh-CN" altLang="en-US" sz="2400" dirty="0"/>
              <a:t>纳米科学</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“宏观”</a:t>
            </a:r>
            <a:r>
              <a:rPr lang="zh-CN" altLang="en-US" sz="2400" b="1" dirty="0">
                <a:solidFill>
                  <a:schemeClr val="accent2"/>
                </a:solidFill>
                <a:sym typeface="Symbol" pitchFamily="18" charset="2"/>
              </a:rPr>
              <a:t> “</a:t>
            </a:r>
            <a:r>
              <a:rPr lang="zh-CN" altLang="en-US" sz="2400" b="1" dirty="0">
                <a:solidFill>
                  <a:schemeClr val="accent2"/>
                </a:solidFill>
              </a:rPr>
              <a:t>微观”</a:t>
            </a:r>
            <a:r>
              <a:rPr lang="zh-CN" altLang="en-US" sz="2400" dirty="0"/>
              <a:t> （实验技术和理论模拟）</a:t>
            </a:r>
          </a:p>
          <a:p>
            <a:pPr marL="742950" lvl="1" indent="-285750" algn="l">
              <a:spcBef>
                <a:spcPct val="20000"/>
              </a:spcBef>
              <a:buFontTx/>
              <a:buChar char="•"/>
            </a:pPr>
            <a:r>
              <a:rPr lang="zh-CN" altLang="en-US" sz="2400" dirty="0"/>
              <a:t>单原子</a:t>
            </a:r>
            <a:r>
              <a:rPr lang="en-US" altLang="zh-CN" sz="2400" dirty="0"/>
              <a:t>/</a:t>
            </a:r>
            <a:r>
              <a:rPr lang="zh-CN" altLang="en-US" sz="2400" dirty="0"/>
              <a:t>单分子层面的物理和技术成为主流</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“简单” </a:t>
            </a:r>
            <a:r>
              <a:rPr lang="zh-CN" altLang="en-US" sz="2400" b="1" dirty="0">
                <a:solidFill>
                  <a:schemeClr val="accent2"/>
                </a:solidFill>
                <a:sym typeface="Symbol" pitchFamily="18" charset="2"/>
              </a:rPr>
              <a:t></a:t>
            </a:r>
            <a:r>
              <a:rPr lang="zh-CN" altLang="en-US" sz="2400" b="1" dirty="0">
                <a:solidFill>
                  <a:schemeClr val="accent2"/>
                </a:solidFill>
              </a:rPr>
              <a:t>“复杂”</a:t>
            </a:r>
          </a:p>
          <a:p>
            <a:pPr marL="742950" lvl="1" indent="-285750" algn="l">
              <a:spcBef>
                <a:spcPct val="20000"/>
              </a:spcBef>
              <a:buFontTx/>
              <a:buChar char="•"/>
            </a:pPr>
            <a:r>
              <a:rPr lang="zh-CN" altLang="en-US" sz="2400" dirty="0"/>
              <a:t>从简单金属、半导体到新型复杂材料的表面性质研究</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“单一” </a:t>
            </a:r>
            <a:r>
              <a:rPr lang="zh-CN" altLang="en-US" sz="2400" b="1" dirty="0">
                <a:solidFill>
                  <a:schemeClr val="accent2"/>
                </a:solidFill>
                <a:sym typeface="Symbol" pitchFamily="18" charset="2"/>
              </a:rPr>
              <a:t></a:t>
            </a:r>
            <a:r>
              <a:rPr lang="zh-CN" altLang="en-US" sz="2400" b="1" dirty="0">
                <a:solidFill>
                  <a:schemeClr val="accent2"/>
                </a:solidFill>
              </a:rPr>
              <a:t>“多重”</a:t>
            </a:r>
          </a:p>
          <a:p>
            <a:pPr marL="742950" lvl="1" indent="-285750" algn="l">
              <a:spcBef>
                <a:spcPct val="20000"/>
              </a:spcBef>
              <a:buFontTx/>
              <a:buChar char="•"/>
            </a:pPr>
            <a:r>
              <a:rPr lang="zh-CN" altLang="en-US" sz="2400" dirty="0"/>
              <a:t>振动</a:t>
            </a:r>
            <a:r>
              <a:rPr lang="en-US" altLang="zh-CN" sz="2400" dirty="0"/>
              <a:t>/</a:t>
            </a:r>
            <a:r>
              <a:rPr lang="zh-CN" altLang="en-US" sz="2400" dirty="0"/>
              <a:t>电子</a:t>
            </a:r>
            <a:r>
              <a:rPr lang="en-US" altLang="zh-CN" sz="2400" dirty="0"/>
              <a:t>/</a:t>
            </a:r>
            <a:r>
              <a:rPr lang="zh-CN" altLang="en-US" sz="2400" dirty="0"/>
              <a:t>自旋</a:t>
            </a:r>
            <a:r>
              <a:rPr lang="en-US" altLang="zh-CN" sz="2400" dirty="0"/>
              <a:t>/</a:t>
            </a:r>
            <a:r>
              <a:rPr lang="zh-CN" altLang="en-US" sz="2400" dirty="0"/>
              <a:t>光学</a:t>
            </a:r>
            <a:r>
              <a:rPr lang="en-US" altLang="zh-CN" sz="2400" dirty="0"/>
              <a:t>/</a:t>
            </a:r>
            <a:r>
              <a:rPr lang="zh-CN" altLang="en-US" sz="2400" dirty="0"/>
              <a:t>化学识别多种自由度的结合，催生了丰富的纳米</a:t>
            </a:r>
            <a:r>
              <a:rPr lang="en-US" altLang="zh-CN" sz="2400" dirty="0"/>
              <a:t>/</a:t>
            </a:r>
            <a:r>
              <a:rPr lang="zh-CN" altLang="en-US" sz="2400" dirty="0"/>
              <a:t>表面现象和物理</a:t>
            </a:r>
            <a:br>
              <a:rPr lang="zh-CN" altLang="en-US" sz="2400" dirty="0"/>
            </a:b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7" dur="500"/>
                                        <p:tgtEl>
                                          <p:spTgt spid="2355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Effect transition="in" filter="blinds(horizontal)">
                                      <p:cBhvr>
                                        <p:cTn id="10" dur="500"/>
                                        <p:tgtEl>
                                          <p:spTgt spid="2355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557">
                                            <p:txEl>
                                              <p:pRg st="3" end="3"/>
                                            </p:txEl>
                                          </p:spTgt>
                                        </p:tgtEl>
                                        <p:attrNameLst>
                                          <p:attrName>style.visibility</p:attrName>
                                        </p:attrNameLst>
                                      </p:cBhvr>
                                      <p:to>
                                        <p:strVal val="visible"/>
                                      </p:to>
                                    </p:set>
                                    <p:animEffect transition="in" filter="blinds(horizontal)">
                                      <p:cBhvr>
                                        <p:cTn id="15" dur="500"/>
                                        <p:tgtEl>
                                          <p:spTgt spid="2355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3557">
                                            <p:txEl>
                                              <p:pRg st="4" end="4"/>
                                            </p:txEl>
                                          </p:spTgt>
                                        </p:tgtEl>
                                        <p:attrNameLst>
                                          <p:attrName>style.visibility</p:attrName>
                                        </p:attrNameLst>
                                      </p:cBhvr>
                                      <p:to>
                                        <p:strVal val="visible"/>
                                      </p:to>
                                    </p:set>
                                    <p:animEffect transition="in" filter="blinds(horizontal)">
                                      <p:cBhvr>
                                        <p:cTn id="18" dur="500"/>
                                        <p:tgtEl>
                                          <p:spTgt spid="2355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557">
                                            <p:txEl>
                                              <p:pRg st="6" end="6"/>
                                            </p:txEl>
                                          </p:spTgt>
                                        </p:tgtEl>
                                        <p:attrNameLst>
                                          <p:attrName>style.visibility</p:attrName>
                                        </p:attrNameLst>
                                      </p:cBhvr>
                                      <p:to>
                                        <p:strVal val="visible"/>
                                      </p:to>
                                    </p:set>
                                    <p:animEffect transition="in" filter="blinds(horizontal)">
                                      <p:cBhvr>
                                        <p:cTn id="23" dur="500"/>
                                        <p:tgtEl>
                                          <p:spTgt spid="2355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3557">
                                            <p:txEl>
                                              <p:pRg st="7" end="7"/>
                                            </p:txEl>
                                          </p:spTgt>
                                        </p:tgtEl>
                                        <p:attrNameLst>
                                          <p:attrName>style.visibility</p:attrName>
                                        </p:attrNameLst>
                                      </p:cBhvr>
                                      <p:to>
                                        <p:strVal val="visible"/>
                                      </p:to>
                                    </p:set>
                                    <p:animEffect transition="in" filter="blinds(horizontal)">
                                      <p:cBhvr>
                                        <p:cTn id="26" dur="500"/>
                                        <p:tgtEl>
                                          <p:spTgt spid="2355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3557">
                                            <p:txEl>
                                              <p:pRg st="9" end="9"/>
                                            </p:txEl>
                                          </p:spTgt>
                                        </p:tgtEl>
                                        <p:attrNameLst>
                                          <p:attrName>style.visibility</p:attrName>
                                        </p:attrNameLst>
                                      </p:cBhvr>
                                      <p:to>
                                        <p:strVal val="visible"/>
                                      </p:to>
                                    </p:set>
                                    <p:animEffect transition="in" filter="blinds(horizontal)">
                                      <p:cBhvr>
                                        <p:cTn id="31" dur="500"/>
                                        <p:tgtEl>
                                          <p:spTgt spid="2355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3557">
                                            <p:txEl>
                                              <p:pRg st="10" end="10"/>
                                            </p:txEl>
                                          </p:spTgt>
                                        </p:tgtEl>
                                        <p:attrNameLst>
                                          <p:attrName>style.visibility</p:attrName>
                                        </p:attrNameLst>
                                      </p:cBhvr>
                                      <p:to>
                                        <p:strVal val="visible"/>
                                      </p:to>
                                    </p:set>
                                    <p:animEffect transition="in" filter="blinds(horizontal)">
                                      <p:cBhvr>
                                        <p:cTn id="34" dur="500"/>
                                        <p:tgtEl>
                                          <p:spTgt spid="235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23913" y="838200"/>
            <a:ext cx="7924800" cy="701675"/>
          </a:xfrm>
          <a:prstGeom prst="rect">
            <a:avLst/>
          </a:prstGeom>
          <a:noFill/>
          <a:ln w="9525">
            <a:noFill/>
            <a:miter lim="800000"/>
            <a:headEnd/>
            <a:tailEnd/>
          </a:ln>
        </p:spPr>
        <p:txBody>
          <a:bodyPr>
            <a:spAutoFit/>
          </a:bodyPr>
          <a:lstStyle/>
          <a:p>
            <a:pPr algn="l"/>
            <a:r>
              <a:rPr lang="zh-CN" altLang="en-US" sz="4000">
                <a:solidFill>
                  <a:srgbClr val="000066"/>
                </a:solidFill>
                <a:ea typeface="隶书" pitchFamily="49" charset="-122"/>
              </a:rPr>
              <a:t>表面物理发展的三个阶段</a:t>
            </a:r>
          </a:p>
        </p:txBody>
      </p:sp>
      <p:sp>
        <p:nvSpPr>
          <p:cNvPr id="34819" name="Text Box 3"/>
          <p:cNvSpPr txBox="1">
            <a:spLocks noChangeArrowheads="1"/>
          </p:cNvSpPr>
          <p:nvPr/>
        </p:nvSpPr>
        <p:spPr bwMode="auto">
          <a:xfrm>
            <a:off x="468313" y="1752600"/>
            <a:ext cx="8423275" cy="3935413"/>
          </a:xfrm>
          <a:prstGeom prst="rect">
            <a:avLst/>
          </a:prstGeom>
          <a:noFill/>
          <a:ln w="9525">
            <a:noFill/>
            <a:miter lim="800000"/>
            <a:headEnd/>
            <a:tailEnd/>
          </a:ln>
        </p:spPr>
        <p:txBody>
          <a:bodyPr wrap="none">
            <a:spAutoFit/>
          </a:bodyPr>
          <a:lstStyle/>
          <a:p>
            <a:pPr algn="l"/>
            <a:r>
              <a:rPr lang="zh-CN" altLang="en-US" sz="2800" b="1">
                <a:latin typeface="楷体_GB2312" pitchFamily="49" charset="-122"/>
                <a:ea typeface="楷体_GB2312" pitchFamily="49" charset="-122"/>
              </a:rPr>
              <a:t>1. 结构+成份</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--了解过程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Macro - Micro - Atomic level</a:t>
            </a:r>
            <a:r>
              <a:rPr lang="en-US" altLang="zh-CN" sz="2800" b="1">
                <a:solidFill>
                  <a:srgbClr val="000066"/>
                </a:solidFill>
                <a:latin typeface="楷体_GB2312" pitchFamily="49" charset="-122"/>
                <a:ea typeface="楷体_GB2312" pitchFamily="49" charset="-122"/>
              </a:rPr>
              <a:t>	</a:t>
            </a:r>
          </a:p>
          <a:p>
            <a:pPr algn="l"/>
            <a:endParaRPr lang="en-US" altLang="zh-CN" sz="2800" b="1">
              <a:solidFill>
                <a:srgbClr val="000066"/>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2. </a:t>
            </a:r>
            <a:r>
              <a:rPr lang="zh-CN" altLang="en-US" sz="2800" b="1">
                <a:latin typeface="楷体_GB2312" pitchFamily="49" charset="-122"/>
                <a:ea typeface="楷体_GB2312" pitchFamily="49" charset="-122"/>
              </a:rPr>
              <a:t>表面动力学过程</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--操纵过程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Growth dynamics</a:t>
            </a:r>
            <a:r>
              <a:rPr lang="en-US" altLang="zh-CN" sz="2400" b="1">
                <a:solidFill>
                  <a:srgbClr val="E2ECE0"/>
                </a:solidFill>
                <a:latin typeface="Arial" pitchFamily="34" charset="0"/>
                <a:ea typeface="楷体_GB2312" pitchFamily="49" charset="-122"/>
              </a:rPr>
              <a:t> </a:t>
            </a:r>
            <a:endParaRPr lang="en-US" altLang="zh-CN" sz="2800" b="1">
              <a:solidFill>
                <a:srgbClr val="E2ECE0"/>
              </a:solidFill>
              <a:latin typeface="楷体_GB2312" pitchFamily="49" charset="-122"/>
              <a:ea typeface="楷体_GB2312" pitchFamily="49" charset="-122"/>
            </a:endParaRPr>
          </a:p>
          <a:p>
            <a:pPr algn="l"/>
            <a:endParaRPr lang="en-US" altLang="zh-CN" sz="2800" b="1">
              <a:solidFill>
                <a:srgbClr val="E2ECE0"/>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3. </a:t>
            </a:r>
            <a:r>
              <a:rPr lang="zh-CN" altLang="en-US" sz="2800" b="1">
                <a:latin typeface="楷体_GB2312" pitchFamily="49" charset="-122"/>
                <a:ea typeface="楷体_GB2312" pitchFamily="49" charset="-122"/>
              </a:rPr>
              <a:t>通过表面问题解决物理本质问题</a:t>
            </a:r>
            <a:r>
              <a:rPr lang="zh-CN" altLang="en-US" sz="2800" b="1">
                <a:solidFill>
                  <a:srgbClr val="990000"/>
                </a:solidFill>
                <a:latin typeface="楷体_GB2312" pitchFamily="49" charset="-122"/>
                <a:ea typeface="楷体_GB2312" pitchFamily="49" charset="-122"/>
              </a:rPr>
              <a:t>--发展过程</a:t>
            </a:r>
          </a:p>
          <a:p>
            <a:pPr algn="l">
              <a:buFont typeface="Symbol" pitchFamily="18" charset="2"/>
              <a:buNone/>
            </a:pPr>
            <a:r>
              <a:rPr lang="zh-CN" altLang="en-US" sz="2800" b="1">
                <a:solidFill>
                  <a:srgbClr val="E2ECE0"/>
                </a:solidFill>
                <a:latin typeface="楷体_GB2312" pitchFamily="49" charset="-122"/>
                <a:ea typeface="楷体_GB2312" pitchFamily="49" charset="-122"/>
              </a:rPr>
              <a:t>   </a:t>
            </a:r>
            <a:endParaRPr lang="zh-CN" altLang="en-US" sz="2800" b="1">
              <a:latin typeface="楷体_GB2312" pitchFamily="49" charset="-122"/>
              <a:ea typeface="楷体_GB2312" pitchFamily="49" charset="-122"/>
            </a:endParaRPr>
          </a:p>
          <a:p>
            <a:pPr algn="l">
              <a:buFont typeface="Symbol" pitchFamily="18" charset="2"/>
              <a:buNone/>
            </a:pPr>
            <a:r>
              <a:rPr lang="zh-CN" altLang="en-US" sz="2800" b="1">
                <a:latin typeface="楷体_GB2312" pitchFamily="49" charset="-122"/>
                <a:ea typeface="楷体_GB2312" pitchFamily="49" charset="-122"/>
              </a:rPr>
              <a:t>   </a:t>
            </a:r>
            <a:r>
              <a:rPr lang="en-US" altLang="zh-CN" sz="2400" b="1">
                <a:latin typeface="Arial" pitchFamily="34" charset="0"/>
                <a:ea typeface="楷体_GB2312" pitchFamily="49" charset="-122"/>
              </a:rPr>
              <a:t>For example,</a:t>
            </a:r>
            <a:r>
              <a:rPr lang="en-US" altLang="zh-CN" sz="2400" b="1">
                <a:latin typeface="楷体_GB2312" pitchFamily="49" charset="-122"/>
                <a:ea typeface="楷体_GB2312" pitchFamily="49" charset="-122"/>
              </a:rPr>
              <a:t> </a:t>
            </a:r>
            <a:r>
              <a:rPr lang="zh-CN" altLang="en-US" sz="2400" b="1">
                <a:latin typeface="楷体_GB2312" pitchFamily="49" charset="-122"/>
                <a:ea typeface="楷体_GB2312" pitchFamily="49" charset="-122"/>
              </a:rPr>
              <a:t>角分辨光电子能谱</a:t>
            </a:r>
            <a:r>
              <a:rPr lang="en-US" altLang="zh-CN" sz="2400" b="1">
                <a:latin typeface="楷体_GB2312" pitchFamily="49" charset="-122"/>
                <a:ea typeface="楷体_GB2312" pitchFamily="49" charset="-122"/>
                <a:sym typeface="Symbol" pitchFamily="18" charset="2"/>
              </a:rPr>
              <a:t></a:t>
            </a:r>
            <a:r>
              <a:rPr lang="zh-CN" altLang="en-US" sz="2400" b="1">
                <a:latin typeface="楷体_GB2312" pitchFamily="49" charset="-122"/>
                <a:ea typeface="楷体_GB2312" pitchFamily="49" charset="-122"/>
                <a:sym typeface="Symbol" pitchFamily="18" charset="2"/>
              </a:rPr>
              <a:t>高温超导机理</a:t>
            </a:r>
            <a:r>
              <a:rPr lang="zh-CN" altLang="en-US" sz="2400" b="1">
                <a:latin typeface="楷体_GB2312" pitchFamily="49" charset="-122"/>
                <a:ea typeface="楷体_GB2312" pitchFamily="49" charset="-122"/>
              </a:rPr>
              <a:t>(</a:t>
            </a:r>
            <a:r>
              <a:rPr lang="en-US" altLang="zh-CN" sz="2400" b="1">
                <a:latin typeface="楷体_GB2312" pitchFamily="49" charset="-122"/>
                <a:ea typeface="楷体_GB2312" pitchFamily="49" charset="-122"/>
              </a:rPr>
              <a:t>s.d</a:t>
            </a:r>
            <a:r>
              <a:rPr lang="zh-CN" altLang="en-US" sz="2400" b="1">
                <a:latin typeface="楷体_GB2312" pitchFamily="49" charset="-122"/>
                <a:ea typeface="楷体_GB2312" pitchFamily="49" charset="-122"/>
              </a:rPr>
              <a:t>波)</a:t>
            </a:r>
            <a:endParaRPr lang="zh-CN" altLang="en-US" sz="2800" b="1">
              <a:latin typeface="楷体_GB2312" pitchFamily="49" charset="-122"/>
              <a:ea typeface="楷体_GB2312"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a:solidFill>
                  <a:srgbClr val="000066"/>
                </a:solidFill>
              </a:rPr>
              <a:t>表面人工纳米结构的构筑和原子尺度操控</a:t>
            </a:r>
          </a:p>
          <a:p>
            <a:pPr lvl="1" eaLnBrk="1" hangingPunct="1">
              <a:lnSpc>
                <a:spcPct val="80000"/>
              </a:lnSpc>
            </a:pPr>
            <a:r>
              <a:rPr lang="zh-CN" altLang="en-US" sz="2200" dirty="0"/>
              <a:t>单原子、单分子、小量子体系</a:t>
            </a:r>
            <a:endParaRPr lang="en-US" altLang="zh-CN" sz="2200" dirty="0"/>
          </a:p>
          <a:p>
            <a:pPr lvl="1" eaLnBrk="1" hangingPunct="1">
              <a:lnSpc>
                <a:spcPct val="80000"/>
              </a:lnSpc>
            </a:pPr>
            <a:endParaRPr lang="zh-CN" altLang="en-US" sz="2000" dirty="0"/>
          </a:p>
          <a:p>
            <a:pPr eaLnBrk="1" hangingPunct="1">
              <a:lnSpc>
                <a:spcPct val="80000"/>
              </a:lnSpc>
            </a:pPr>
            <a:r>
              <a:rPr lang="zh-CN" altLang="en-US" sz="2200" b="1" dirty="0">
                <a:solidFill>
                  <a:srgbClr val="000066"/>
                </a:solidFill>
              </a:rPr>
              <a:t>新材料的合成和研究</a:t>
            </a:r>
          </a:p>
          <a:p>
            <a:pPr lvl="1" eaLnBrk="1" hangingPunct="1">
              <a:lnSpc>
                <a:spcPct val="80000"/>
              </a:lnSpc>
            </a:pPr>
            <a:r>
              <a:rPr lang="zh-CN" altLang="en-US" sz="2200" dirty="0"/>
              <a:t>低维超导、拓扑量子态、二维材料、低维强关联体系</a:t>
            </a:r>
          </a:p>
          <a:p>
            <a:pPr lvl="1" eaLnBrk="1" hangingPunct="1">
              <a:lnSpc>
                <a:spcPct val="80000"/>
              </a:lnSpc>
            </a:pPr>
            <a:endParaRPr lang="zh-CN" altLang="en-US" sz="2200" dirty="0"/>
          </a:p>
          <a:p>
            <a:pPr eaLnBrk="1" hangingPunct="1">
              <a:lnSpc>
                <a:spcPct val="80000"/>
              </a:lnSpc>
            </a:pPr>
            <a:r>
              <a:rPr lang="zh-CN" altLang="en-US" sz="2200" b="1" dirty="0">
                <a:solidFill>
                  <a:srgbClr val="000066"/>
                </a:solidFill>
              </a:rPr>
              <a:t>极端条件下的仪器技术发展</a:t>
            </a:r>
          </a:p>
          <a:p>
            <a:pPr lvl="1" eaLnBrk="1" hangingPunct="1">
              <a:lnSpc>
                <a:spcPct val="80000"/>
              </a:lnSpc>
            </a:pPr>
            <a:r>
              <a:rPr lang="zh-CN" altLang="en-US" sz="2200" dirty="0"/>
              <a:t>时间 </a:t>
            </a:r>
            <a:r>
              <a:rPr lang="en-US" altLang="zh-CN" sz="2200" dirty="0"/>
              <a:t>(</a:t>
            </a:r>
            <a:r>
              <a:rPr lang="en-US" altLang="zh-CN" sz="2200" dirty="0" err="1"/>
              <a:t>fs</a:t>
            </a:r>
            <a:r>
              <a:rPr lang="en-US" altLang="zh-CN" sz="2200" dirty="0"/>
              <a:t>)</a:t>
            </a:r>
            <a:r>
              <a:rPr lang="zh-CN" altLang="en-US" sz="2200" dirty="0"/>
              <a:t>、空间 </a:t>
            </a:r>
            <a:r>
              <a:rPr lang="en-US" altLang="zh-CN" sz="2200" dirty="0"/>
              <a:t>(sub-</a:t>
            </a:r>
            <a:r>
              <a:rPr lang="en-US" altLang="zh-CN" sz="2200" dirty="0" err="1">
                <a:cs typeface="Arial" pitchFamily="34" charset="0"/>
              </a:rPr>
              <a:t>Ångstrom</a:t>
            </a:r>
            <a:r>
              <a:rPr lang="en-US" altLang="zh-CN" sz="2200" dirty="0">
                <a:cs typeface="Arial" pitchFamily="34" charset="0"/>
              </a:rPr>
              <a:t>)</a:t>
            </a:r>
            <a:r>
              <a:rPr lang="zh-CN" altLang="en-US" sz="2200" dirty="0"/>
              <a:t>、能量 </a:t>
            </a:r>
            <a:r>
              <a:rPr lang="en-US" altLang="zh-CN" sz="2200" dirty="0"/>
              <a:t>(sub-</a:t>
            </a:r>
            <a:r>
              <a:rPr lang="en-US" altLang="zh-CN" sz="2200" dirty="0">
                <a:sym typeface="Symbol" pitchFamily="18" charset="2"/>
              </a:rPr>
              <a:t></a:t>
            </a:r>
            <a:r>
              <a:rPr lang="en-US" altLang="zh-CN" sz="2200" dirty="0" err="1">
                <a:sym typeface="Symbol" pitchFamily="18" charset="2"/>
              </a:rPr>
              <a:t>eV</a:t>
            </a:r>
            <a:r>
              <a:rPr lang="en-US" altLang="zh-CN" sz="2200" dirty="0"/>
              <a:t>)</a:t>
            </a:r>
            <a:r>
              <a:rPr lang="zh-CN" altLang="en-US" sz="2200" dirty="0"/>
              <a:t>、温度 </a:t>
            </a:r>
            <a:r>
              <a:rPr lang="en-US" altLang="zh-CN" sz="2200" dirty="0"/>
              <a:t>(sub-</a:t>
            </a:r>
            <a:r>
              <a:rPr lang="en-US" altLang="zh-CN" sz="2200" dirty="0" err="1"/>
              <a:t>mK</a:t>
            </a:r>
            <a:r>
              <a:rPr lang="en-US" altLang="zh-CN" sz="2200" dirty="0"/>
              <a:t>) </a:t>
            </a:r>
            <a:r>
              <a:rPr lang="zh-CN" altLang="en-US" sz="2200" dirty="0"/>
              <a:t>、磁场 </a:t>
            </a:r>
            <a:r>
              <a:rPr lang="en-US" altLang="zh-CN" sz="2200" dirty="0"/>
              <a:t>(&gt;20T)</a:t>
            </a:r>
            <a:r>
              <a:rPr lang="zh-CN" altLang="en-US" sz="2200" dirty="0"/>
              <a:t>、高频 </a:t>
            </a:r>
            <a:r>
              <a:rPr lang="en-US" altLang="zh-CN" sz="2200" dirty="0"/>
              <a:t>(&gt;500MHz)</a:t>
            </a:r>
            <a:endParaRPr lang="zh-CN" altLang="en-US" sz="2200" dirty="0"/>
          </a:p>
          <a:p>
            <a:pPr lvl="1" eaLnBrk="1" hangingPunct="1">
              <a:lnSpc>
                <a:spcPct val="80000"/>
              </a:lnSpc>
            </a:pPr>
            <a:endParaRPr lang="zh-CN" altLang="en-US" sz="2200" dirty="0"/>
          </a:p>
          <a:p>
            <a:pPr eaLnBrk="1" hangingPunct="1">
              <a:lnSpc>
                <a:spcPct val="80000"/>
              </a:lnSpc>
            </a:pPr>
            <a:r>
              <a:rPr lang="zh-CN" altLang="en-US" sz="2200" b="1" dirty="0">
                <a:solidFill>
                  <a:srgbClr val="000066"/>
                </a:solidFill>
              </a:rPr>
              <a:t>理论手段的发展</a:t>
            </a:r>
          </a:p>
          <a:p>
            <a:pPr lvl="1" eaLnBrk="1" hangingPunct="1">
              <a:lnSpc>
                <a:spcPct val="80000"/>
              </a:lnSpc>
            </a:pPr>
            <a:r>
              <a:rPr lang="zh-CN" altLang="en-US" sz="2200" dirty="0"/>
              <a:t>第一性原理计算和分子动力学模拟：强关联、激发态、弱相互作用、原子核量子效应、大体系、大时间尺度</a:t>
            </a:r>
          </a:p>
          <a:p>
            <a:pPr eaLnBrk="1" hangingPunct="1">
              <a:lnSpc>
                <a:spcPct val="80000"/>
              </a:lnSpc>
              <a:buFontTx/>
              <a:buNone/>
            </a:pPr>
            <a:endParaRPr lang="zh-CN" altLang="en-US" sz="2200" dirty="0"/>
          </a:p>
          <a:p>
            <a:pPr eaLnBrk="1" hangingPunct="1">
              <a:lnSpc>
                <a:spcPct val="80000"/>
              </a:lnSpc>
            </a:pPr>
            <a:r>
              <a:rPr lang="zh-CN" altLang="en-US" sz="2200" b="1" dirty="0">
                <a:solidFill>
                  <a:srgbClr val="000066"/>
                </a:solidFill>
              </a:rPr>
              <a:t>应用相关</a:t>
            </a:r>
          </a:p>
          <a:p>
            <a:pPr lvl="1" eaLnBrk="1" hangingPunct="1">
              <a:lnSpc>
                <a:spcPct val="80000"/>
              </a:lnSpc>
            </a:pPr>
            <a:r>
              <a:rPr lang="zh-CN" altLang="en-US" sz="2200" dirty="0"/>
              <a:t>表面催化、表面自组装、太阳能电池、产氢和储氢、生命体系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blinds(horizontal)">
                                      <p:cBhvr>
                                        <p:cTn id="7" dur="500"/>
                                        <p:tgtEl>
                                          <p:spTgt spid="1290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027">
                                            <p:txEl>
                                              <p:pRg st="1" end="1"/>
                                            </p:txEl>
                                          </p:spTgt>
                                        </p:tgtEl>
                                        <p:attrNameLst>
                                          <p:attrName>style.visibility</p:attrName>
                                        </p:attrNameLst>
                                      </p:cBhvr>
                                      <p:to>
                                        <p:strVal val="visible"/>
                                      </p:to>
                                    </p:set>
                                    <p:animEffect transition="in" filter="blinds(horizontal)">
                                      <p:cBhvr>
                                        <p:cTn id="10" dur="500"/>
                                        <p:tgtEl>
                                          <p:spTgt spid="1290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blinds(horizontal)">
                                      <p:cBhvr>
                                        <p:cTn id="15" dur="500"/>
                                        <p:tgtEl>
                                          <p:spTgt spid="12902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27">
                                            <p:txEl>
                                              <p:pRg st="4" end="4"/>
                                            </p:txEl>
                                          </p:spTgt>
                                        </p:tgtEl>
                                        <p:attrNameLst>
                                          <p:attrName>style.visibility</p:attrName>
                                        </p:attrNameLst>
                                      </p:cBhvr>
                                      <p:to>
                                        <p:strVal val="visible"/>
                                      </p:to>
                                    </p:set>
                                    <p:animEffect transition="in" filter="blinds(horizontal)">
                                      <p:cBhvr>
                                        <p:cTn id="18" dur="500"/>
                                        <p:tgtEl>
                                          <p:spTgt spid="12902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blinds(horizontal)">
                                      <p:cBhvr>
                                        <p:cTn id="23" dur="500"/>
                                        <p:tgtEl>
                                          <p:spTgt spid="12902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blinds(horizontal)">
                                      <p:cBhvr>
                                        <p:cTn id="26" dur="500"/>
                                        <p:tgtEl>
                                          <p:spTgt spid="12902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29027">
                                            <p:txEl>
                                              <p:pRg st="9" end="9"/>
                                            </p:txEl>
                                          </p:spTgt>
                                        </p:tgtEl>
                                        <p:attrNameLst>
                                          <p:attrName>style.visibility</p:attrName>
                                        </p:attrNameLst>
                                      </p:cBhvr>
                                      <p:to>
                                        <p:strVal val="visible"/>
                                      </p:to>
                                    </p:set>
                                    <p:animEffect transition="in" filter="blinds(horizontal)">
                                      <p:cBhvr>
                                        <p:cTn id="31" dur="500"/>
                                        <p:tgtEl>
                                          <p:spTgt spid="12902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blinds(horizontal)">
                                      <p:cBhvr>
                                        <p:cTn id="34" dur="500"/>
                                        <p:tgtEl>
                                          <p:spTgt spid="12902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9027">
                                            <p:txEl>
                                              <p:pRg st="12" end="12"/>
                                            </p:txEl>
                                          </p:spTgt>
                                        </p:tgtEl>
                                        <p:attrNameLst>
                                          <p:attrName>style.visibility</p:attrName>
                                        </p:attrNameLst>
                                      </p:cBhvr>
                                      <p:to>
                                        <p:strVal val="visible"/>
                                      </p:to>
                                    </p:set>
                                    <p:animEffect transition="in" filter="blinds(horizontal)">
                                      <p:cBhvr>
                                        <p:cTn id="39" dur="500"/>
                                        <p:tgtEl>
                                          <p:spTgt spid="129027">
                                            <p:txEl>
                                              <p:pRg st="12" end="1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blinds(horizontal)">
                                      <p:cBhvr>
                                        <p:cTn id="42" dur="5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zh-CN" altLang="en-US" sz="3600" dirty="0">
                <a:ea typeface="黑体" pitchFamily="49" charset="-122"/>
              </a:rPr>
              <a:t>江颖简介</a:t>
            </a:r>
          </a:p>
        </p:txBody>
      </p:sp>
      <p:sp>
        <p:nvSpPr>
          <p:cNvPr id="7171" name="Rectangle 3"/>
          <p:cNvSpPr>
            <a:spLocks noGrp="1" noChangeArrowheads="1"/>
          </p:cNvSpPr>
          <p:nvPr>
            <p:ph idx="1"/>
          </p:nvPr>
        </p:nvSpPr>
        <p:spPr>
          <a:xfrm>
            <a:off x="762000" y="1534884"/>
            <a:ext cx="7762875" cy="4800600"/>
          </a:xfrm>
        </p:spPr>
        <p:txBody>
          <a:bodyPr>
            <a:normAutofit fontScale="92500" lnSpcReduction="10000"/>
          </a:bodyPr>
          <a:lstStyle/>
          <a:p>
            <a:pPr marL="271463" indent="-271463">
              <a:lnSpc>
                <a:spcPct val="130000"/>
              </a:lnSpc>
              <a:spcBef>
                <a:spcPts val="1200"/>
              </a:spcBef>
              <a:buFont typeface="Wingdings" pitchFamily="2" charset="2"/>
              <a:buChar char="n"/>
            </a:pPr>
            <a:r>
              <a:rPr lang="zh-CN" altLang="en-US" sz="1800" dirty="0">
                <a:ea typeface="黑体" pitchFamily="49" charset="-122"/>
                <a:sym typeface="Times New Roman" pitchFamily="18" charset="0"/>
              </a:rPr>
              <a:t>研究领域为凝聚态实验物理，十多年以来一直利用扫描探针显微镜（</a:t>
            </a:r>
            <a:r>
              <a:rPr lang="en-US" altLang="zh-CN" sz="1800" dirty="0">
                <a:ea typeface="黑体" pitchFamily="49" charset="-122"/>
                <a:sym typeface="Times New Roman" pitchFamily="18" charset="0"/>
              </a:rPr>
              <a:t>SPM</a:t>
            </a:r>
            <a:r>
              <a:rPr lang="zh-CN" altLang="en-US" sz="1800" dirty="0">
                <a:ea typeface="黑体" pitchFamily="49" charset="-122"/>
                <a:sym typeface="Times New Roman" pitchFamily="18" charset="0"/>
              </a:rPr>
              <a:t>）从事表面、界面与低维物理方向的研究。</a:t>
            </a:r>
            <a:endParaRPr lang="en-US" altLang="zh-CN" sz="1800" dirty="0">
              <a:ea typeface="黑体" pitchFamily="49" charset="-122"/>
              <a:sym typeface="Times New Roman" pitchFamily="18" charset="0"/>
            </a:endParaRPr>
          </a:p>
          <a:p>
            <a:pPr marL="271463" indent="-271463">
              <a:lnSpc>
                <a:spcPct val="130000"/>
              </a:lnSpc>
              <a:spcBef>
                <a:spcPts val="1200"/>
              </a:spcBef>
              <a:buFont typeface="Wingdings" pitchFamily="2" charset="2"/>
              <a:buChar char="n"/>
            </a:pPr>
            <a:r>
              <a:rPr lang="zh-CN" altLang="en-US" sz="1800" dirty="0">
                <a:ea typeface="黑体" pitchFamily="49" charset="-122"/>
                <a:sym typeface="Times New Roman" pitchFamily="18" charset="0"/>
              </a:rPr>
              <a:t>在单量子态的高分辨探测和操控研究方面，取得一系列具有国际影响的研究成果。特别是刷新了扫描探针显微镜分辨率的世界纪录，实现了氢原子核的空间成像和定位，在原子尺度上首次揭示了水的核量子效应。</a:t>
            </a:r>
            <a:endParaRPr lang="en-US" altLang="zh-CN" sz="1800" dirty="0">
              <a:ea typeface="黑体" pitchFamily="49" charset="-122"/>
              <a:sym typeface="Times New Roman" pitchFamily="18" charset="0"/>
            </a:endParaRPr>
          </a:p>
          <a:p>
            <a:pPr marL="271463" indent="-271463">
              <a:lnSpc>
                <a:spcPct val="130000"/>
              </a:lnSpc>
              <a:spcBef>
                <a:spcPts val="1200"/>
              </a:spcBef>
              <a:buFont typeface="Wingdings" pitchFamily="2" charset="2"/>
              <a:buChar char="n"/>
            </a:pPr>
            <a:r>
              <a:rPr lang="zh-CN" altLang="en-US" sz="1800" dirty="0">
                <a:ea typeface="黑体" pitchFamily="49" charset="-122"/>
                <a:sym typeface="Times New Roman" pitchFamily="18" charset="0"/>
              </a:rPr>
              <a:t>多次在国际顶级期刊发表文章，包括：</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科学</a:t>
            </a:r>
            <a:r>
              <a:rPr lang="en-US" altLang="zh-CN" sz="1800" dirty="0">
                <a:ea typeface="黑体" pitchFamily="49" charset="-122"/>
                <a:sym typeface="Times New Roman" pitchFamily="18" charset="0"/>
              </a:rPr>
              <a:t>》 2</a:t>
            </a:r>
            <a:r>
              <a:rPr lang="zh-CN" altLang="en-US" sz="1800" dirty="0">
                <a:ea typeface="黑体" pitchFamily="49" charset="-122"/>
                <a:sym typeface="Times New Roman" pitchFamily="18" charset="0"/>
              </a:rPr>
              <a:t>篇、</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自然</a:t>
            </a:r>
            <a:r>
              <a:rPr lang="en-US" altLang="zh-CN" sz="1800" dirty="0">
                <a:ea typeface="黑体" pitchFamily="49" charset="-122"/>
                <a:sym typeface="Times New Roman" pitchFamily="18" charset="0"/>
              </a:rPr>
              <a:t>》 5</a:t>
            </a:r>
            <a:r>
              <a:rPr lang="zh-CN" altLang="en-US" sz="1800" dirty="0">
                <a:ea typeface="黑体" pitchFamily="49" charset="-122"/>
                <a:sym typeface="Times New Roman" pitchFamily="18" charset="0"/>
              </a:rPr>
              <a:t>篇、</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自然</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子刊</a:t>
            </a:r>
            <a:r>
              <a:rPr lang="en-US" altLang="zh-CN" sz="1800" dirty="0">
                <a:ea typeface="黑体" pitchFamily="49" charset="-122"/>
                <a:sym typeface="Times New Roman" pitchFamily="18" charset="0"/>
              </a:rPr>
              <a:t>8</a:t>
            </a:r>
            <a:r>
              <a:rPr lang="zh-CN" altLang="en-US" sz="1800" dirty="0">
                <a:ea typeface="黑体" pitchFamily="49" charset="-122"/>
                <a:sym typeface="Times New Roman" pitchFamily="18" charset="0"/>
              </a:rPr>
              <a:t>篇，综述文章</a:t>
            </a:r>
            <a:r>
              <a:rPr lang="en-US" altLang="zh-CN" sz="1800" dirty="0">
                <a:ea typeface="黑体" pitchFamily="49" charset="-122"/>
                <a:sym typeface="Times New Roman" pitchFamily="18" charset="0"/>
              </a:rPr>
              <a:t>5</a:t>
            </a:r>
            <a:r>
              <a:rPr lang="zh-CN" altLang="en-US" sz="1800" dirty="0">
                <a:ea typeface="黑体" pitchFamily="49" charset="-122"/>
                <a:sym typeface="Times New Roman" pitchFamily="18" charset="0"/>
              </a:rPr>
              <a:t>篇（</a:t>
            </a:r>
            <a:r>
              <a:rPr lang="en-US" altLang="zh-CN" sz="1800" dirty="0">
                <a:ea typeface="黑体" pitchFamily="49" charset="-122"/>
                <a:sym typeface="Times New Roman" pitchFamily="18" charset="0"/>
              </a:rPr>
              <a:t>Nature Reviews</a:t>
            </a:r>
            <a:r>
              <a:rPr lang="zh-CN" altLang="en-US" sz="1800" dirty="0">
                <a:ea typeface="黑体" pitchFamily="49" charset="-122"/>
                <a:sym typeface="Times New Roman" pitchFamily="18" charset="0"/>
              </a:rPr>
              <a:t>、</a:t>
            </a:r>
            <a:r>
              <a:rPr lang="en-US" altLang="zh-CN" sz="1800" dirty="0">
                <a:ea typeface="黑体" pitchFamily="49" charset="-122"/>
                <a:sym typeface="Times New Roman" pitchFamily="18" charset="0"/>
              </a:rPr>
              <a:t>Surface Science Reports</a:t>
            </a:r>
            <a:r>
              <a:rPr lang="zh-CN" altLang="en-US" sz="1800" dirty="0">
                <a:ea typeface="黑体" pitchFamily="49" charset="-122"/>
                <a:sym typeface="Times New Roman" pitchFamily="18" charset="0"/>
              </a:rPr>
              <a:t>、</a:t>
            </a:r>
            <a:r>
              <a:rPr lang="en-US" altLang="zh-CN" sz="1800" dirty="0">
                <a:ea typeface="黑体" pitchFamily="49" charset="-122"/>
                <a:sym typeface="Times New Roman" pitchFamily="18" charset="0"/>
              </a:rPr>
              <a:t>Progress in Surface Science</a:t>
            </a:r>
            <a:r>
              <a:rPr lang="zh-CN" altLang="en-US" sz="1800" dirty="0">
                <a:ea typeface="黑体" pitchFamily="49" charset="-122"/>
                <a:sym typeface="Times New Roman" pitchFamily="18" charset="0"/>
              </a:rPr>
              <a:t>等）。</a:t>
            </a:r>
            <a:endParaRPr lang="en-US" altLang="zh-CN" sz="1800" dirty="0">
              <a:ea typeface="黑体" pitchFamily="49" charset="-122"/>
              <a:sym typeface="Times New Roman" pitchFamily="18" charset="0"/>
            </a:endParaRPr>
          </a:p>
          <a:p>
            <a:pPr marL="271463" indent="-271463">
              <a:lnSpc>
                <a:spcPct val="130000"/>
              </a:lnSpc>
              <a:spcBef>
                <a:spcPts val="1200"/>
              </a:spcBef>
              <a:buFont typeface="Wingdings" pitchFamily="2" charset="2"/>
              <a:buChar char="n"/>
            </a:pPr>
            <a:r>
              <a:rPr lang="zh-CN" altLang="en-US" sz="1800" dirty="0">
                <a:ea typeface="黑体" pitchFamily="49" charset="-122"/>
                <a:sym typeface="Times New Roman" pitchFamily="18" charset="0"/>
              </a:rPr>
              <a:t>受邀在美国物理学会年会、美国化学学会年会、美国真空学会年会等重要国际学术会议上作邀请报告 </a:t>
            </a:r>
            <a:r>
              <a:rPr lang="en-US" altLang="zh-CN" sz="1800" dirty="0">
                <a:ea typeface="黑体" pitchFamily="49" charset="-122"/>
                <a:sym typeface="Times New Roman" pitchFamily="18" charset="0"/>
              </a:rPr>
              <a:t>80 </a:t>
            </a:r>
            <a:r>
              <a:rPr lang="zh-CN" altLang="en-US" sz="1800" dirty="0">
                <a:ea typeface="黑体" pitchFamily="49" charset="-122"/>
                <a:sym typeface="Times New Roman" pitchFamily="18" charset="0"/>
              </a:rPr>
              <a:t>余次（包括</a:t>
            </a:r>
            <a:r>
              <a:rPr lang="en-US" altLang="zh-CN" sz="1800" dirty="0">
                <a:ea typeface="黑体" pitchFamily="49" charset="-122"/>
                <a:sym typeface="Times New Roman" pitchFamily="18" charset="0"/>
              </a:rPr>
              <a:t>11</a:t>
            </a:r>
            <a:r>
              <a:rPr lang="zh-CN" altLang="en-US" sz="1800" dirty="0">
                <a:ea typeface="黑体" pitchFamily="49" charset="-122"/>
                <a:sym typeface="Times New Roman" pitchFamily="18" charset="0"/>
              </a:rPr>
              <a:t>次大会</a:t>
            </a:r>
            <a:r>
              <a:rPr lang="en-US" altLang="zh-CN" sz="1800" dirty="0">
                <a:ea typeface="黑体" pitchFamily="49" charset="-122"/>
                <a:sym typeface="Times New Roman" pitchFamily="18" charset="0"/>
              </a:rPr>
              <a:t>/</a:t>
            </a:r>
            <a:r>
              <a:rPr lang="zh-CN" altLang="en-US" sz="1800" dirty="0">
                <a:ea typeface="黑体" pitchFamily="49" charset="-122"/>
                <a:sym typeface="Times New Roman" pitchFamily="18" charset="0"/>
              </a:rPr>
              <a:t>主旨报告）。</a:t>
            </a:r>
            <a:endParaRPr lang="en-US" altLang="zh-CN" sz="1800" dirty="0">
              <a:ea typeface="黑体" pitchFamily="49" charset="-122"/>
              <a:sym typeface="Times New Roman" pitchFamily="18" charset="0"/>
            </a:endParaRPr>
          </a:p>
          <a:p>
            <a:pPr marL="271463" indent="-271463">
              <a:lnSpc>
                <a:spcPct val="130000"/>
              </a:lnSpc>
              <a:spcBef>
                <a:spcPts val="1200"/>
              </a:spcBef>
              <a:buFont typeface="Wingdings" pitchFamily="2" charset="2"/>
              <a:buChar char="n"/>
            </a:pPr>
            <a:r>
              <a:rPr lang="zh-CN" altLang="en-US" sz="1800" dirty="0">
                <a:ea typeface="黑体" pitchFamily="49" charset="-122"/>
                <a:sym typeface="Times New Roman" pitchFamily="18" charset="0"/>
              </a:rPr>
              <a:t>担任北京怀柔科学城轻元素量子材料交叉平台主任。担任</a:t>
            </a:r>
            <a:r>
              <a:rPr lang="en-US" altLang="zh-CN" sz="1800" dirty="0">
                <a:ea typeface="黑体" pitchFamily="49" charset="-122"/>
                <a:sym typeface="Times New Roman" pitchFamily="18" charset="0"/>
              </a:rPr>
              <a:t>Journal of Chemical Physics</a:t>
            </a:r>
            <a:r>
              <a:rPr lang="zh-CN" altLang="en-US" sz="1800" dirty="0">
                <a:ea typeface="黑体" pitchFamily="49" charset="-122"/>
                <a:sym typeface="Times New Roman" pitchFamily="18" charset="0"/>
              </a:rPr>
              <a:t>、</a:t>
            </a:r>
            <a:r>
              <a:rPr lang="en-US" altLang="zh-CN" sz="1800" dirty="0">
                <a:ea typeface="黑体" pitchFamily="49" charset="-122"/>
                <a:sym typeface="Times New Roman" pitchFamily="18" charset="0"/>
              </a:rPr>
              <a:t>Chemical Physics</a:t>
            </a:r>
            <a:r>
              <a:rPr lang="zh-CN" altLang="en-US" sz="1800" dirty="0">
                <a:ea typeface="黑体" pitchFamily="49" charset="-122"/>
                <a:sym typeface="Times New Roman" pitchFamily="18" charset="0"/>
              </a:rPr>
              <a:t>、</a:t>
            </a:r>
            <a:r>
              <a:rPr lang="en-US" altLang="zh-CN" sz="1800" dirty="0">
                <a:ea typeface="黑体" pitchFamily="49" charset="-122"/>
                <a:sym typeface="Times New Roman" pitchFamily="18" charset="0"/>
              </a:rPr>
              <a:t>Advanced Quantum Technologies</a:t>
            </a:r>
            <a:r>
              <a:rPr lang="zh-CN" altLang="en-US" sz="1800" dirty="0">
                <a:ea typeface="黑体" pitchFamily="49" charset="-122"/>
                <a:sym typeface="Times New Roman" pitchFamily="18" charset="0"/>
              </a:rPr>
              <a:t>等十余个国际期刊杂志编委。</a:t>
            </a:r>
            <a:endParaRPr lang="en-US" altLang="ja-JP" sz="1800" dirty="0">
              <a:ea typeface="黑体" pitchFamily="49" charset="-122"/>
              <a:sym typeface="Times New Roman" pitchFamily="18" charset="0"/>
            </a:endParaRPr>
          </a:p>
        </p:txBody>
      </p:sp>
      <p:sp>
        <p:nvSpPr>
          <p:cNvPr id="7172" name="Line 1"/>
          <p:cNvSpPr>
            <a:spLocks noChangeShapeType="1"/>
          </p:cNvSpPr>
          <p:nvPr/>
        </p:nvSpPr>
        <p:spPr bwMode="auto">
          <a:xfrm>
            <a:off x="604838" y="1279525"/>
            <a:ext cx="7920037" cy="1588"/>
          </a:xfrm>
          <a:prstGeom prst="line">
            <a:avLst/>
          </a:prstGeom>
          <a:noFill/>
          <a:ln w="50800">
            <a:solidFill>
              <a:srgbClr val="D90B00"/>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transition advTm="4259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95413" y="436563"/>
          <a:ext cx="6618287" cy="4340225"/>
        </p:xfrm>
        <a:graphic>
          <a:graphicData uri="http://schemas.openxmlformats.org/presentationml/2006/ole">
            <mc:AlternateContent xmlns:mc="http://schemas.openxmlformats.org/markup-compatibility/2006">
              <mc:Choice xmlns:v="urn:schemas-microsoft-com:vml" Requires="v">
                <p:oleObj spid="_x0000_s1041" name="Image" r:id="rId3" imgW="11365079" imgH="7453968" progId="">
                  <p:embed/>
                </p:oleObj>
              </mc:Choice>
              <mc:Fallback>
                <p:oleObj name="Image" r:id="rId3" imgW="11365079" imgH="745396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436563"/>
                        <a:ext cx="6618287"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ChangeArrowheads="1"/>
          </p:cNvSpPr>
          <p:nvPr/>
        </p:nvSpPr>
        <p:spPr bwMode="auto">
          <a:xfrm>
            <a:off x="1657350" y="4797425"/>
            <a:ext cx="6556375" cy="1920875"/>
          </a:xfrm>
          <a:prstGeom prst="rect">
            <a:avLst/>
          </a:prstGeom>
          <a:noFill/>
          <a:ln w="9525">
            <a:noFill/>
            <a:miter lim="800000"/>
            <a:headEnd/>
            <a:tailEnd/>
          </a:ln>
        </p:spPr>
        <p:txBody>
          <a:bodyPr>
            <a:spAutoFit/>
          </a:bodyPr>
          <a:lstStyle/>
          <a:p>
            <a:pPr algn="l"/>
            <a:r>
              <a:rPr kumimoji="0" lang="en-US" altLang="zh-CN">
                <a:latin typeface="Arial" pitchFamily="34" charset="0"/>
              </a:rPr>
              <a:t>Scanning Tunneling Microscope</a:t>
            </a:r>
          </a:p>
          <a:p>
            <a:pPr algn="l"/>
            <a:r>
              <a:rPr kumimoji="0" lang="en-US" altLang="zh-CN">
                <a:latin typeface="Arial" pitchFamily="34" charset="0"/>
              </a:rPr>
              <a:t>Invented by Gerd Binnig and Heinrich Rohrer in 1981</a:t>
            </a:r>
          </a:p>
          <a:p>
            <a:pPr algn="l"/>
            <a:r>
              <a:rPr kumimoji="0" lang="en-US" altLang="zh-CN">
                <a:latin typeface="Arial" pitchFamily="34" charset="0"/>
              </a:rPr>
              <a:t>IBM Research Division</a:t>
            </a:r>
          </a:p>
          <a:p>
            <a:pPr algn="l"/>
            <a:endParaRPr kumimoji="0" lang="en-US" altLang="zh-CN">
              <a:latin typeface="Arial" pitchFamily="34" charset="0"/>
            </a:endParaRPr>
          </a:p>
          <a:p>
            <a:pPr algn="l"/>
            <a:r>
              <a:rPr kumimoji="0" lang="en-US" altLang="zh-CN">
                <a:latin typeface="Arial" pitchFamily="34" charset="0"/>
              </a:rPr>
              <a:t>Atomic resolution images of surfaces</a:t>
            </a:r>
          </a:p>
          <a:p>
            <a:pPr algn="l"/>
            <a:r>
              <a:rPr kumimoji="0" lang="en-US" altLang="zh-CN">
                <a:latin typeface="Arial" pitchFamily="34" charset="0"/>
              </a:rPr>
              <a:t>1986 Nobel Prize in physics</a:t>
            </a:r>
          </a:p>
        </p:txBody>
      </p:sp>
      <p:pic>
        <p:nvPicPr>
          <p:cNvPr id="211972" name="Picture 4" descr="oldibmteam"/>
          <p:cNvPicPr>
            <a:picLocks noChangeAspect="1" noChangeArrowheads="1"/>
          </p:cNvPicPr>
          <p:nvPr/>
        </p:nvPicPr>
        <p:blipFill>
          <a:blip r:embed="rId5"/>
          <a:srcRect/>
          <a:stretch>
            <a:fillRect/>
          </a:stretch>
        </p:blipFill>
        <p:spPr bwMode="auto">
          <a:xfrm>
            <a:off x="1371600" y="438150"/>
            <a:ext cx="6900863" cy="434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684213" y="333375"/>
            <a:ext cx="7721600" cy="519113"/>
          </a:xfrm>
          <a:prstGeom prst="rect">
            <a:avLst/>
          </a:prstGeom>
          <a:noFill/>
          <a:ln w="9525">
            <a:noFill/>
            <a:miter lim="800000"/>
            <a:headEnd/>
            <a:tailEnd/>
          </a:ln>
        </p:spPr>
        <p:txBody>
          <a:bodyPr>
            <a:spAutoFit/>
          </a:bodyPr>
          <a:lstStyle/>
          <a:p>
            <a:pPr algn="l"/>
            <a:r>
              <a:rPr lang="en-US" altLang="zh-CN" sz="2800" b="1">
                <a:solidFill>
                  <a:srgbClr val="000066"/>
                </a:solidFill>
                <a:latin typeface="Arial" pitchFamily="34" charset="0"/>
                <a:ea typeface="楷体_GB2312" pitchFamily="49" charset="-122"/>
              </a:rPr>
              <a:t>Scanning Tunneling Microscopy (STM)</a:t>
            </a:r>
          </a:p>
        </p:txBody>
      </p:sp>
      <p:pic>
        <p:nvPicPr>
          <p:cNvPr id="36867" name="Picture 6"/>
          <p:cNvPicPr>
            <a:picLocks noChangeAspect="1" noChangeArrowheads="1"/>
          </p:cNvPicPr>
          <p:nvPr/>
        </p:nvPicPr>
        <p:blipFill>
          <a:blip r:embed="rId2"/>
          <a:srcRect/>
          <a:stretch>
            <a:fillRect/>
          </a:stretch>
        </p:blipFill>
        <p:spPr bwMode="auto">
          <a:xfrm>
            <a:off x="755650" y="1125538"/>
            <a:ext cx="6334125" cy="3959225"/>
          </a:xfrm>
          <a:prstGeom prst="rect">
            <a:avLst/>
          </a:prstGeom>
          <a:noFill/>
          <a:ln w="9525">
            <a:noFill/>
            <a:miter lim="800000"/>
            <a:headEnd/>
            <a:tailEnd/>
          </a:ln>
        </p:spPr>
      </p:pic>
      <p:pic>
        <p:nvPicPr>
          <p:cNvPr id="539655" name="Picture 7"/>
          <p:cNvPicPr>
            <a:picLocks noChangeAspect="1" noChangeArrowheads="1"/>
          </p:cNvPicPr>
          <p:nvPr/>
        </p:nvPicPr>
        <p:blipFill>
          <a:blip r:embed="rId3"/>
          <a:srcRect/>
          <a:stretch>
            <a:fillRect/>
          </a:stretch>
        </p:blipFill>
        <p:spPr bwMode="auto">
          <a:xfrm>
            <a:off x="2268538" y="2060575"/>
            <a:ext cx="6334125" cy="3959225"/>
          </a:xfrm>
          <a:prstGeom prst="rect">
            <a:avLst/>
          </a:prstGeom>
          <a:noFill/>
          <a:ln w="9525">
            <a:noFill/>
            <a:miter lim="800000"/>
            <a:headEnd/>
            <a:tailEnd/>
          </a:ln>
        </p:spPr>
      </p:pic>
      <p:sp>
        <p:nvSpPr>
          <p:cNvPr id="36869" name="Rectangle 8"/>
          <p:cNvSpPr>
            <a:spLocks noChangeArrowheads="1"/>
          </p:cNvSpPr>
          <p:nvPr/>
        </p:nvSpPr>
        <p:spPr bwMode="auto">
          <a:xfrm>
            <a:off x="4427538" y="6381750"/>
            <a:ext cx="4332287" cy="304800"/>
          </a:xfrm>
          <a:prstGeom prst="rect">
            <a:avLst/>
          </a:prstGeom>
          <a:noFill/>
          <a:ln w="9525">
            <a:noFill/>
            <a:miter lim="800000"/>
            <a:headEnd/>
            <a:tailEnd/>
          </a:ln>
        </p:spPr>
        <p:txBody>
          <a:bodyPr wrap="none">
            <a:spAutoFit/>
          </a:bodyPr>
          <a:lstStyle/>
          <a:p>
            <a:pPr algn="l"/>
            <a:r>
              <a:rPr kumimoji="0" lang="en-US" altLang="zh-CN" sz="1400" i="1">
                <a:solidFill>
                  <a:srgbClr val="FF0000"/>
                </a:solidFill>
                <a:latin typeface="Arial" pitchFamily="34" charset="0"/>
              </a:rPr>
              <a:t>Binnig and Rohrer</a:t>
            </a:r>
            <a:r>
              <a:rPr kumimoji="0" lang="en-US" altLang="zh-CN" sz="1400" i="1">
                <a:latin typeface="Arial" pitchFamily="34" charset="0"/>
              </a:rPr>
              <a:t>, Rev. Mod. Phys. </a:t>
            </a:r>
            <a:r>
              <a:rPr kumimoji="0" lang="en-US" altLang="zh-CN" sz="1400" b="1" i="1">
                <a:latin typeface="Arial" pitchFamily="34" charset="0"/>
              </a:rPr>
              <a:t>71</a:t>
            </a:r>
            <a:r>
              <a:rPr kumimoji="0" lang="en-US" altLang="zh-CN" sz="1400" i="1">
                <a:latin typeface="Arial" pitchFamily="34" charset="0"/>
              </a:rPr>
              <a:t>, S324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5"/>
                                        </p:tgtEl>
                                        <p:attrNameLst>
                                          <p:attrName>style.visibility</p:attrName>
                                        </p:attrNameLst>
                                      </p:cBhvr>
                                      <p:to>
                                        <p:strVal val="visible"/>
                                      </p:to>
                                    </p:set>
                                    <p:animEffect transition="in" filter="blinds(horizontal)">
                                      <p:cBhvr>
                                        <p:cTn id="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M"/>
          <p:cNvPicPr>
            <a:picLocks noChangeAspect="1" noChangeArrowheads="1"/>
          </p:cNvPicPr>
          <p:nvPr/>
        </p:nvPicPr>
        <p:blipFill>
          <a:blip r:embed="rId2"/>
          <a:srcRect/>
          <a:stretch>
            <a:fillRect/>
          </a:stretch>
        </p:blipFill>
        <p:spPr bwMode="auto">
          <a:xfrm>
            <a:off x="6156325" y="3500438"/>
            <a:ext cx="1971675" cy="2160587"/>
          </a:xfrm>
          <a:prstGeom prst="rect">
            <a:avLst/>
          </a:prstGeom>
          <a:noFill/>
          <a:ln w="9525">
            <a:noFill/>
            <a:miter lim="800000"/>
            <a:headEnd/>
            <a:tailEnd/>
          </a:ln>
        </p:spPr>
      </p:pic>
      <p:pic>
        <p:nvPicPr>
          <p:cNvPr id="37891" name="Picture 3" descr="stm_principle"/>
          <p:cNvPicPr>
            <a:picLocks noChangeAspect="1" noChangeArrowheads="1"/>
          </p:cNvPicPr>
          <p:nvPr/>
        </p:nvPicPr>
        <p:blipFill>
          <a:blip r:embed="rId3"/>
          <a:srcRect/>
          <a:stretch>
            <a:fillRect/>
          </a:stretch>
        </p:blipFill>
        <p:spPr bwMode="auto">
          <a:xfrm>
            <a:off x="5680075" y="549275"/>
            <a:ext cx="2636838" cy="2736850"/>
          </a:xfrm>
          <a:prstGeom prst="rect">
            <a:avLst/>
          </a:prstGeom>
          <a:noFill/>
          <a:ln w="9525">
            <a:noFill/>
            <a:miter lim="800000"/>
            <a:headEnd/>
            <a:tailEnd/>
          </a:ln>
        </p:spPr>
      </p:pic>
      <p:sp>
        <p:nvSpPr>
          <p:cNvPr id="37892" name="Rectangle 4"/>
          <p:cNvSpPr>
            <a:spLocks noChangeArrowheads="1"/>
          </p:cNvSpPr>
          <p:nvPr/>
        </p:nvSpPr>
        <p:spPr bwMode="auto">
          <a:xfrm>
            <a:off x="457200" y="188913"/>
            <a:ext cx="8229600" cy="487362"/>
          </a:xfrm>
          <a:prstGeom prst="rect">
            <a:avLst/>
          </a:prstGeom>
          <a:noFill/>
          <a:ln w="9525">
            <a:noFill/>
            <a:miter lim="800000"/>
            <a:headEnd/>
            <a:tailEnd/>
          </a:ln>
        </p:spPr>
        <p:txBody>
          <a:bodyPr/>
          <a:lstStyle/>
          <a:p>
            <a:r>
              <a:rPr lang="zh-CN" altLang="en-US" sz="3600">
                <a:solidFill>
                  <a:schemeClr val="tx2"/>
                </a:solidFill>
              </a:rPr>
              <a:t>扫描隧道显微镜（</a:t>
            </a:r>
            <a:r>
              <a:rPr lang="en-US" altLang="zh-CN" sz="3600">
                <a:solidFill>
                  <a:schemeClr val="tx2"/>
                </a:solidFill>
              </a:rPr>
              <a:t>STM</a:t>
            </a:r>
            <a:r>
              <a:rPr lang="zh-CN" altLang="en-US" sz="3600">
                <a:solidFill>
                  <a:schemeClr val="tx2"/>
                </a:solidFill>
              </a:rPr>
              <a:t>）</a:t>
            </a:r>
          </a:p>
        </p:txBody>
      </p:sp>
      <p:sp>
        <p:nvSpPr>
          <p:cNvPr id="37893" name="Text Box 5"/>
          <p:cNvSpPr txBox="1">
            <a:spLocks noChangeArrowheads="1"/>
          </p:cNvSpPr>
          <p:nvPr/>
        </p:nvSpPr>
        <p:spPr bwMode="auto">
          <a:xfrm>
            <a:off x="5903913" y="3843338"/>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针尖</a:t>
            </a:r>
          </a:p>
        </p:txBody>
      </p:sp>
      <p:sp>
        <p:nvSpPr>
          <p:cNvPr id="37894" name="Text Box 6"/>
          <p:cNvSpPr txBox="1">
            <a:spLocks noChangeArrowheads="1"/>
          </p:cNvSpPr>
          <p:nvPr/>
        </p:nvSpPr>
        <p:spPr bwMode="auto">
          <a:xfrm>
            <a:off x="5616575" y="5281613"/>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样品</a:t>
            </a:r>
          </a:p>
        </p:txBody>
      </p:sp>
      <p:sp>
        <p:nvSpPr>
          <p:cNvPr id="37895" name="Text Box 7"/>
          <p:cNvSpPr txBox="1">
            <a:spLocks noChangeArrowheads="1"/>
          </p:cNvSpPr>
          <p:nvPr/>
        </p:nvSpPr>
        <p:spPr bwMode="auto">
          <a:xfrm>
            <a:off x="6124575" y="4797425"/>
            <a:ext cx="8953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隧穿电流</a:t>
            </a:r>
          </a:p>
        </p:txBody>
      </p:sp>
      <p:pic>
        <p:nvPicPr>
          <p:cNvPr id="37896" name="Picture 8" descr="STM-1"/>
          <p:cNvPicPr>
            <a:picLocks noChangeAspect="1" noChangeArrowheads="1"/>
          </p:cNvPicPr>
          <p:nvPr/>
        </p:nvPicPr>
        <p:blipFill>
          <a:blip r:embed="rId4"/>
          <a:srcRect/>
          <a:stretch>
            <a:fillRect/>
          </a:stretch>
        </p:blipFill>
        <p:spPr bwMode="auto">
          <a:xfrm>
            <a:off x="323850" y="1566863"/>
            <a:ext cx="4824413" cy="3949700"/>
          </a:xfrm>
          <a:prstGeom prst="rect">
            <a:avLst/>
          </a:prstGeom>
          <a:noFill/>
          <a:ln w="9525">
            <a:noFill/>
            <a:miter lim="800000"/>
            <a:headEnd/>
            <a:tailEnd/>
          </a:ln>
        </p:spPr>
      </p:pic>
      <p:sp>
        <p:nvSpPr>
          <p:cNvPr id="37897" name="Text Box 10"/>
          <p:cNvSpPr txBox="1">
            <a:spLocks noChangeArrowheads="1"/>
          </p:cNvSpPr>
          <p:nvPr/>
        </p:nvSpPr>
        <p:spPr bwMode="auto">
          <a:xfrm>
            <a:off x="1870075" y="5949950"/>
            <a:ext cx="5365750" cy="396875"/>
          </a:xfrm>
          <a:prstGeom prst="rect">
            <a:avLst/>
          </a:prstGeom>
          <a:solidFill>
            <a:schemeClr val="bg1"/>
          </a:solidFill>
          <a:ln w="9525">
            <a:noFill/>
            <a:miter lim="800000"/>
            <a:headEnd/>
            <a:tailEnd/>
          </a:ln>
        </p:spPr>
        <p:txBody>
          <a:bodyPr wrap="none">
            <a:spAutoFit/>
          </a:bodyPr>
          <a:lstStyle/>
          <a:p>
            <a:pPr algn="l"/>
            <a:r>
              <a:rPr kumimoji="0" lang="zh-CN" altLang="en-US" b="1">
                <a:solidFill>
                  <a:srgbClr val="FF0000"/>
                </a:solidFill>
                <a:latin typeface="Arial" pitchFamily="34" charset="0"/>
              </a:rPr>
              <a:t>原子级空间分辨，单分子</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原子操纵，电子结构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580"/>
          <p:cNvPicPr>
            <a:picLocks noChangeAspect="1" noChangeArrowheads="1"/>
          </p:cNvPicPr>
          <p:nvPr/>
        </p:nvPicPr>
        <p:blipFill>
          <a:blip r:embed="rId3"/>
          <a:srcRect l="-1021" b="6122"/>
          <a:stretch>
            <a:fillRect/>
          </a:stretch>
        </p:blipFill>
        <p:spPr bwMode="auto">
          <a:xfrm>
            <a:off x="762000" y="838200"/>
            <a:ext cx="7543800" cy="5257800"/>
          </a:xfrm>
          <a:prstGeom prst="rect">
            <a:avLst/>
          </a:prstGeom>
          <a:noFill/>
          <a:ln w="9525">
            <a:noFill/>
            <a:miter lim="800000"/>
            <a:headEnd/>
            <a:tailEnd/>
          </a:ln>
        </p:spPr>
      </p:pic>
      <p:sp>
        <p:nvSpPr>
          <p:cNvPr id="38915" name="Rectangle 3"/>
          <p:cNvSpPr>
            <a:spLocks noGrp="1" noChangeArrowheads="1"/>
          </p:cNvSpPr>
          <p:nvPr>
            <p:ph type="title" idx="4294967295"/>
          </p:nvPr>
        </p:nvSpPr>
        <p:spPr bwMode="auto">
          <a:xfrm>
            <a:off x="457200" y="274638"/>
            <a:ext cx="8229600" cy="704850"/>
          </a:xfrm>
          <a:prstGeom prst="rect">
            <a:avLst/>
          </a:prstGeom>
          <a:noFill/>
          <a:ln>
            <a:miter lim="800000"/>
            <a:headEnd/>
            <a:tailEnd/>
          </a:ln>
        </p:spPr>
        <p:txBody>
          <a:bodyPr/>
          <a:lstStyle/>
          <a:p>
            <a:pPr eaLnBrk="1" hangingPunct="1"/>
            <a:r>
              <a:rPr lang="zh-CN" altLang="en-US" sz="2400"/>
              <a:t>在美国搭建完成的激光</a:t>
            </a:r>
            <a:r>
              <a:rPr lang="en-US" altLang="zh-CN" sz="2400"/>
              <a:t>STM</a:t>
            </a:r>
          </a:p>
        </p:txBody>
      </p:sp>
      <p:sp>
        <p:nvSpPr>
          <p:cNvPr id="38916" name="Text Box 4"/>
          <p:cNvSpPr txBox="1">
            <a:spLocks noChangeArrowheads="1"/>
          </p:cNvSpPr>
          <p:nvPr/>
        </p:nvSpPr>
        <p:spPr bwMode="auto">
          <a:xfrm>
            <a:off x="0" y="3962400"/>
            <a:ext cx="1335088"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光探测系统</a:t>
            </a:r>
          </a:p>
        </p:txBody>
      </p:sp>
      <p:sp>
        <p:nvSpPr>
          <p:cNvPr id="38917" name="Text Box 5"/>
          <p:cNvSpPr txBox="1">
            <a:spLocks noChangeArrowheads="1"/>
          </p:cNvSpPr>
          <p:nvPr/>
        </p:nvSpPr>
        <p:spPr bwMode="auto">
          <a:xfrm>
            <a:off x="5410200" y="16764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激光系统</a:t>
            </a:r>
          </a:p>
        </p:txBody>
      </p:sp>
      <p:sp>
        <p:nvSpPr>
          <p:cNvPr id="38918" name="Text Box 6"/>
          <p:cNvSpPr txBox="1">
            <a:spLocks noChangeArrowheads="1"/>
          </p:cNvSpPr>
          <p:nvPr/>
        </p:nvSpPr>
        <p:spPr bwMode="auto">
          <a:xfrm>
            <a:off x="1771650" y="3200400"/>
            <a:ext cx="666750" cy="366713"/>
          </a:xfrm>
          <a:prstGeom prst="rect">
            <a:avLst/>
          </a:prstGeom>
          <a:solidFill>
            <a:srgbClr val="FFCC00"/>
          </a:solidFill>
          <a:ln w="9525">
            <a:noFill/>
            <a:miter lim="800000"/>
            <a:headEnd/>
            <a:tailEnd/>
          </a:ln>
        </p:spPr>
        <p:txBody>
          <a:bodyPr wrap="none">
            <a:spAutoFit/>
          </a:bodyPr>
          <a:lstStyle/>
          <a:p>
            <a:pPr algn="l"/>
            <a:r>
              <a:rPr kumimoji="0" lang="en-US" altLang="zh-CN" sz="1800" b="1">
                <a:latin typeface="Arial" pitchFamily="34" charset="0"/>
              </a:rPr>
              <a:t>STM</a:t>
            </a:r>
          </a:p>
        </p:txBody>
      </p:sp>
      <p:sp>
        <p:nvSpPr>
          <p:cNvPr id="38919" name="Text Box 7"/>
          <p:cNvSpPr txBox="1">
            <a:spLocks noChangeArrowheads="1"/>
          </p:cNvSpPr>
          <p:nvPr/>
        </p:nvSpPr>
        <p:spPr bwMode="auto">
          <a:xfrm>
            <a:off x="6705600" y="52578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液氦系统</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414338" y="347663"/>
            <a:ext cx="8424862" cy="633412"/>
          </a:xfrm>
          <a:prstGeom prst="rect">
            <a:avLst/>
          </a:prstGeom>
          <a:solidFill>
            <a:srgbClr val="FFFFFF"/>
          </a:solidFill>
          <a:ln>
            <a:miter lim="800000"/>
            <a:headEnd/>
            <a:tailEnd/>
          </a:ln>
        </p:spPr>
        <p:txBody>
          <a:bodyPr/>
          <a:lstStyle/>
          <a:p>
            <a:pPr eaLnBrk="1" hangingPunct="1"/>
            <a:r>
              <a:rPr lang="zh-CN" altLang="en-US" sz="3000" dirty="0"/>
              <a:t>在北大搭建完毕的低温</a:t>
            </a:r>
            <a:r>
              <a:rPr lang="en-US" altLang="zh-CN" sz="3000" dirty="0"/>
              <a:t>STM/AFM</a:t>
            </a:r>
            <a:r>
              <a:rPr lang="zh-CN" altLang="en-US" sz="3000" dirty="0"/>
              <a:t>联合系统</a:t>
            </a:r>
            <a:endParaRPr lang="en-US" altLang="zh-CN" sz="3000" dirty="0"/>
          </a:p>
        </p:txBody>
      </p:sp>
      <p:pic>
        <p:nvPicPr>
          <p:cNvPr id="39939" name="Picture 3" descr="IMG_4294_M"/>
          <p:cNvPicPr>
            <a:picLocks noChangeAspect="1" noChangeArrowheads="1"/>
          </p:cNvPicPr>
          <p:nvPr/>
        </p:nvPicPr>
        <p:blipFill>
          <a:blip r:embed="rId3"/>
          <a:srcRect/>
          <a:stretch>
            <a:fillRect/>
          </a:stretch>
        </p:blipFill>
        <p:spPr bwMode="auto">
          <a:xfrm>
            <a:off x="323850" y="1130300"/>
            <a:ext cx="6048375" cy="4535488"/>
          </a:xfrm>
          <a:prstGeom prst="rect">
            <a:avLst/>
          </a:prstGeom>
          <a:noFill/>
          <a:ln w="9525">
            <a:noFill/>
            <a:miter lim="800000"/>
            <a:headEnd/>
            <a:tailEnd/>
          </a:ln>
        </p:spPr>
      </p:pic>
      <p:pic>
        <p:nvPicPr>
          <p:cNvPr id="39940" name="Picture 4"/>
          <p:cNvPicPr>
            <a:picLocks noChangeAspect="1" noChangeArrowheads="1"/>
          </p:cNvPicPr>
          <p:nvPr/>
        </p:nvPicPr>
        <p:blipFill>
          <a:blip r:embed="rId4">
            <a:lum bright="18000" contrast="54000"/>
          </a:blip>
          <a:srcRect/>
          <a:stretch>
            <a:fillRect/>
          </a:stretch>
        </p:blipFill>
        <p:spPr bwMode="auto">
          <a:xfrm>
            <a:off x="6532563" y="1274763"/>
            <a:ext cx="2303462" cy="2303462"/>
          </a:xfrm>
          <a:prstGeom prst="rect">
            <a:avLst/>
          </a:prstGeom>
          <a:noFill/>
          <a:ln w="9525">
            <a:noFill/>
            <a:miter lim="800000"/>
            <a:headEnd/>
            <a:tailEnd/>
          </a:ln>
        </p:spPr>
      </p:pic>
      <p:sp>
        <p:nvSpPr>
          <p:cNvPr id="39941" name="Text Box 5"/>
          <p:cNvSpPr txBox="1">
            <a:spLocks noChangeArrowheads="1"/>
          </p:cNvSpPr>
          <p:nvPr/>
        </p:nvSpPr>
        <p:spPr bwMode="auto">
          <a:xfrm>
            <a:off x="6516688" y="987425"/>
            <a:ext cx="2274887" cy="304800"/>
          </a:xfrm>
          <a:prstGeom prst="rect">
            <a:avLst/>
          </a:prstGeom>
          <a:noFill/>
          <a:ln w="9525">
            <a:noFill/>
            <a:miter lim="800000"/>
            <a:headEnd/>
            <a:tailEnd/>
          </a:ln>
        </p:spPr>
        <p:txBody>
          <a:bodyPr wrap="none">
            <a:spAutoFit/>
          </a:bodyPr>
          <a:lstStyle/>
          <a:p>
            <a:pPr algn="l"/>
            <a:r>
              <a:rPr kumimoji="0" lang="en-US" altLang="zh-CN" sz="1400" b="1">
                <a:latin typeface="Arial" pitchFamily="34" charset="0"/>
              </a:rPr>
              <a:t>Au(111)</a:t>
            </a:r>
            <a:r>
              <a:rPr kumimoji="0" lang="zh-CN" altLang="en-US" sz="1400" b="1">
                <a:latin typeface="Arial" pitchFamily="34" charset="0"/>
              </a:rPr>
              <a:t>重构表面的</a:t>
            </a:r>
            <a:r>
              <a:rPr kumimoji="0" lang="en-US" altLang="zh-CN" sz="1400" b="1">
                <a:latin typeface="Arial" pitchFamily="34" charset="0"/>
              </a:rPr>
              <a:t>STM</a:t>
            </a:r>
            <a:r>
              <a:rPr kumimoji="0" lang="zh-CN" altLang="en-US" sz="1400" b="1">
                <a:latin typeface="Arial" pitchFamily="34" charset="0"/>
              </a:rPr>
              <a:t>图</a:t>
            </a:r>
          </a:p>
        </p:txBody>
      </p:sp>
      <p:pic>
        <p:nvPicPr>
          <p:cNvPr id="39942" name="Picture 6" descr="IMG_3774_M"/>
          <p:cNvPicPr>
            <a:picLocks noChangeAspect="1" noChangeArrowheads="1"/>
          </p:cNvPicPr>
          <p:nvPr/>
        </p:nvPicPr>
        <p:blipFill>
          <a:blip r:embed="rId5"/>
          <a:srcRect/>
          <a:stretch>
            <a:fillRect/>
          </a:stretch>
        </p:blipFill>
        <p:spPr bwMode="auto">
          <a:xfrm>
            <a:off x="6588125" y="3895725"/>
            <a:ext cx="2360613" cy="1771650"/>
          </a:xfrm>
          <a:prstGeom prst="rect">
            <a:avLst/>
          </a:prstGeom>
          <a:noFill/>
          <a:ln w="9525">
            <a:noFill/>
            <a:miter lim="800000"/>
            <a:headEnd/>
            <a:tailEnd/>
          </a:ln>
        </p:spPr>
      </p:pic>
      <p:sp>
        <p:nvSpPr>
          <p:cNvPr id="39943" name="Text Box 7"/>
          <p:cNvSpPr txBox="1">
            <a:spLocks noChangeArrowheads="1"/>
          </p:cNvSpPr>
          <p:nvPr/>
        </p:nvSpPr>
        <p:spPr bwMode="auto">
          <a:xfrm>
            <a:off x="6786563" y="3633788"/>
            <a:ext cx="19621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激光在隧道结上的聚焦</a:t>
            </a:r>
          </a:p>
        </p:txBody>
      </p:sp>
      <p:sp>
        <p:nvSpPr>
          <p:cNvPr id="39944" name="Text Box 8"/>
          <p:cNvSpPr txBox="1">
            <a:spLocks noChangeArrowheads="1"/>
          </p:cNvSpPr>
          <p:nvPr/>
        </p:nvSpPr>
        <p:spPr bwMode="auto">
          <a:xfrm>
            <a:off x="2514600" y="5715000"/>
            <a:ext cx="4756150" cy="366713"/>
          </a:xfrm>
          <a:prstGeom prst="rect">
            <a:avLst/>
          </a:prstGeom>
          <a:noFill/>
          <a:ln w="9525">
            <a:noFill/>
            <a:miter lim="800000"/>
            <a:headEnd/>
            <a:tailEnd/>
          </a:ln>
        </p:spPr>
        <p:txBody>
          <a:bodyPr wrap="none">
            <a:spAutoFit/>
          </a:bodyPr>
          <a:lstStyle/>
          <a:p>
            <a:pPr algn="l"/>
            <a:r>
              <a:rPr kumimoji="0" lang="zh-CN" altLang="en-US" sz="1800">
                <a:solidFill>
                  <a:srgbClr val="F20000"/>
                </a:solidFill>
                <a:latin typeface="Arial" pitchFamily="34" charset="0"/>
                <a:ea typeface="黑体" pitchFamily="49" charset="-122"/>
              </a:rPr>
              <a:t>独特的设计非常适合于单分子物理化学的研究</a:t>
            </a:r>
          </a:p>
        </p:txBody>
      </p:sp>
      <p:sp>
        <p:nvSpPr>
          <p:cNvPr id="39945" name="Text Box 9"/>
          <p:cNvSpPr txBox="1">
            <a:spLocks noChangeArrowheads="1"/>
          </p:cNvSpPr>
          <p:nvPr/>
        </p:nvSpPr>
        <p:spPr bwMode="auto">
          <a:xfrm>
            <a:off x="406400" y="1160463"/>
            <a:ext cx="1736725" cy="396875"/>
          </a:xfrm>
          <a:prstGeom prst="rect">
            <a:avLst/>
          </a:prstGeom>
          <a:noFill/>
          <a:ln w="9525">
            <a:noFill/>
            <a:miter lim="800000"/>
            <a:headEnd/>
            <a:tailEnd/>
          </a:ln>
        </p:spPr>
        <p:txBody>
          <a:bodyPr wrap="none">
            <a:spAutoFit/>
          </a:bodyPr>
          <a:lstStyle/>
          <a:p>
            <a:pPr algn="l"/>
            <a:r>
              <a:rPr kumimoji="0" lang="en-US" altLang="zh-CN" b="1">
                <a:solidFill>
                  <a:schemeClr val="bg1"/>
                </a:solidFill>
                <a:latin typeface="Arial" pitchFamily="34" charset="0"/>
              </a:rPr>
              <a:t>LT-STM/AFM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4" descr="highest_resolution_stm_image_of_si_111_7x7_2_300">
            <a:extLst>
              <a:ext uri="{FF2B5EF4-FFF2-40B4-BE49-F238E27FC236}">
                <a16:creationId xmlns:a16="http://schemas.microsoft.com/office/drawing/2014/main" id="{D0D4AC8D-B695-4083-9EEB-2AA2C79EF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836738"/>
            <a:ext cx="32480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highest_resolution_stm_image_of_si_111_7x7_3_300">
            <a:extLst>
              <a:ext uri="{FF2B5EF4-FFF2-40B4-BE49-F238E27FC236}">
                <a16:creationId xmlns:a16="http://schemas.microsoft.com/office/drawing/2014/main" id="{91D2024A-59B5-41D6-9CD8-429417F87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836738"/>
            <a:ext cx="32480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6">
            <a:extLst>
              <a:ext uri="{FF2B5EF4-FFF2-40B4-BE49-F238E27FC236}">
                <a16:creationId xmlns:a16="http://schemas.microsoft.com/office/drawing/2014/main" id="{F9FCC621-070F-428E-9883-6248FC569984}"/>
              </a:ext>
            </a:extLst>
          </p:cNvPr>
          <p:cNvSpPr>
            <a:spLocks noChangeArrowheads="1"/>
          </p:cNvSpPr>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表面原子结构的成像</a:t>
            </a:r>
          </a:p>
        </p:txBody>
      </p:sp>
      <p:sp>
        <p:nvSpPr>
          <p:cNvPr id="68614" name="Text Box 7">
            <a:extLst>
              <a:ext uri="{FF2B5EF4-FFF2-40B4-BE49-F238E27FC236}">
                <a16:creationId xmlns:a16="http://schemas.microsoft.com/office/drawing/2014/main" id="{22F8F9C1-1D7C-4DAF-90D6-80C50DF1A4F6}"/>
              </a:ext>
            </a:extLst>
          </p:cNvPr>
          <p:cNvSpPr txBox="1">
            <a:spLocks noChangeArrowheads="1"/>
          </p:cNvSpPr>
          <p:nvPr/>
        </p:nvSpPr>
        <p:spPr bwMode="auto">
          <a:xfrm>
            <a:off x="3492500" y="1171575"/>
            <a:ext cx="255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Si (111)-7</a:t>
            </a:r>
            <a:r>
              <a:rPr kumimoji="0" lang="en-US" altLang="zh-CN"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Symbol" panose="05050102010706020507" pitchFamily="18" charset="2"/>
              </a:rPr>
              <a:t>7 </a:t>
            </a:r>
            <a:r>
              <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Symbol" panose="05050102010706020507" pitchFamily="18" charset="2"/>
              </a:rPr>
              <a:t>表面</a:t>
            </a:r>
          </a:p>
        </p:txBody>
      </p:sp>
      <p:sp>
        <p:nvSpPr>
          <p:cNvPr id="68615" name="Text Box 8">
            <a:extLst>
              <a:ext uri="{FF2B5EF4-FFF2-40B4-BE49-F238E27FC236}">
                <a16:creationId xmlns:a16="http://schemas.microsoft.com/office/drawing/2014/main" id="{FE8E0575-CD12-4072-8ADE-55A2905D62B7}"/>
              </a:ext>
            </a:extLst>
          </p:cNvPr>
          <p:cNvSpPr txBox="1">
            <a:spLocks noChangeArrowheads="1"/>
          </p:cNvSpPr>
          <p:nvPr/>
        </p:nvSpPr>
        <p:spPr bwMode="auto">
          <a:xfrm>
            <a:off x="5940425" y="5138738"/>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理论模拟</a:t>
            </a: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Symbol" panose="05050102010706020507" pitchFamily="18" charset="2"/>
            </a:endParaRPr>
          </a:p>
        </p:txBody>
      </p:sp>
      <p:sp>
        <p:nvSpPr>
          <p:cNvPr id="68616" name="Text Box 9">
            <a:extLst>
              <a:ext uri="{FF2B5EF4-FFF2-40B4-BE49-F238E27FC236}">
                <a16:creationId xmlns:a16="http://schemas.microsoft.com/office/drawing/2014/main" id="{DF6303EA-99A6-4E26-B0E3-292FDCDB6380}"/>
              </a:ext>
            </a:extLst>
          </p:cNvPr>
          <p:cNvSpPr txBox="1">
            <a:spLocks noChangeArrowheads="1"/>
          </p:cNvSpPr>
          <p:nvPr/>
        </p:nvSpPr>
        <p:spPr bwMode="auto">
          <a:xfrm>
            <a:off x="1908175" y="5176838"/>
            <a:ext cx="174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STM</a:t>
            </a:r>
            <a:r>
              <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形貌图</a:t>
            </a: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Symbol" panose="05050102010706020507" pitchFamily="18" charset="2"/>
            </a:endParaRPr>
          </a:p>
        </p:txBody>
      </p:sp>
      <p:sp>
        <p:nvSpPr>
          <p:cNvPr id="68618" name="Rectangle 11">
            <a:extLst>
              <a:ext uri="{FF2B5EF4-FFF2-40B4-BE49-F238E27FC236}">
                <a16:creationId xmlns:a16="http://schemas.microsoft.com/office/drawing/2014/main" id="{7E283279-2C79-421C-BEC0-EA31C2F3B31E}"/>
              </a:ext>
            </a:extLst>
          </p:cNvPr>
          <p:cNvSpPr>
            <a:spLocks noChangeArrowheads="1"/>
          </p:cNvSpPr>
          <p:nvPr/>
        </p:nvSpPr>
        <p:spPr bwMode="auto">
          <a:xfrm>
            <a:off x="165100" y="6429375"/>
            <a:ext cx="416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Y. L. Wang </a:t>
            </a:r>
            <a:r>
              <a:rPr kumimoji="0" lang="en-US" altLang="zh-CN" sz="1400" b="0" i="1"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et al.,</a:t>
            </a:r>
            <a:r>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 Phys. Rev. B </a:t>
            </a:r>
            <a:r>
              <a:rPr kumimoji="0" lang="en-US" altLang="zh-CN" sz="14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70</a:t>
            </a:r>
            <a:r>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 073312 (2004)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a:solidFill>
                  <a:srgbClr val="000066"/>
                </a:solidFill>
              </a:rPr>
              <a:t>表面人工纳米结构的构筑和原子尺度操控</a:t>
            </a:r>
          </a:p>
          <a:p>
            <a:pPr lvl="1" eaLnBrk="1" hangingPunct="1">
              <a:lnSpc>
                <a:spcPct val="80000"/>
              </a:lnSpc>
            </a:pPr>
            <a:r>
              <a:rPr lang="zh-CN" altLang="en-US" sz="2200" dirty="0"/>
              <a:t>单原子、单分子、小量子体系</a:t>
            </a:r>
            <a:endParaRPr lang="en-US" altLang="zh-CN" sz="2200" dirty="0"/>
          </a:p>
          <a:p>
            <a:pPr lvl="1" eaLnBrk="1" hangingPunct="1">
              <a:lnSpc>
                <a:spcPct val="80000"/>
              </a:lnSpc>
            </a:pPr>
            <a:endParaRPr lang="zh-CN" altLang="en-US" sz="2000" dirty="0"/>
          </a:p>
          <a:p>
            <a:pPr eaLnBrk="1" hangingPunct="1">
              <a:lnSpc>
                <a:spcPct val="80000"/>
              </a:lnSpc>
            </a:pPr>
            <a:r>
              <a:rPr lang="zh-CN" altLang="en-US" sz="2200" b="1" dirty="0">
                <a:solidFill>
                  <a:schemeClr val="bg1">
                    <a:lumMod val="75000"/>
                  </a:schemeClr>
                </a:solidFill>
              </a:rPr>
              <a:t>新材料的合成和研究</a:t>
            </a:r>
          </a:p>
          <a:p>
            <a:pPr lvl="1" eaLnBrk="1" hangingPunct="1">
              <a:lnSpc>
                <a:spcPct val="80000"/>
              </a:lnSpc>
            </a:pPr>
            <a:r>
              <a:rPr lang="zh-CN" altLang="en-US" sz="2200" dirty="0">
                <a:solidFill>
                  <a:schemeClr val="bg1">
                    <a:lumMod val="75000"/>
                  </a:schemeClr>
                </a:solidFill>
              </a:rPr>
              <a:t>低维超导、拓扑量子态、二维材料、低维强关联体系</a:t>
            </a:r>
          </a:p>
          <a:p>
            <a:pPr lvl="1" eaLnBrk="1" hangingPunct="1">
              <a:lnSpc>
                <a:spcPct val="80000"/>
              </a:lnSpc>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极端条件下的仪器技术发展</a:t>
            </a:r>
          </a:p>
          <a:p>
            <a:pPr lvl="1" eaLnBrk="1" hangingPunct="1">
              <a:lnSpc>
                <a:spcPct val="80000"/>
              </a:lnSpc>
            </a:pPr>
            <a:r>
              <a:rPr lang="zh-CN" altLang="en-US" sz="2200" dirty="0">
                <a:solidFill>
                  <a:schemeClr val="bg1">
                    <a:lumMod val="75000"/>
                  </a:schemeClr>
                </a:solidFill>
              </a:rPr>
              <a:t>时间 </a:t>
            </a:r>
            <a:r>
              <a:rPr lang="en-US" altLang="zh-CN" sz="2200" dirty="0">
                <a:solidFill>
                  <a:schemeClr val="bg1">
                    <a:lumMod val="75000"/>
                  </a:schemeClr>
                </a:solidFill>
              </a:rPr>
              <a:t>(</a:t>
            </a:r>
            <a:r>
              <a:rPr lang="en-US" altLang="zh-CN" sz="2200" dirty="0" err="1">
                <a:solidFill>
                  <a:schemeClr val="bg1">
                    <a:lumMod val="75000"/>
                  </a:schemeClr>
                </a:solidFill>
              </a:rPr>
              <a:t>fs</a:t>
            </a:r>
            <a:r>
              <a:rPr lang="en-US" altLang="zh-CN" sz="2200" dirty="0">
                <a:solidFill>
                  <a:schemeClr val="bg1">
                    <a:lumMod val="75000"/>
                  </a:schemeClr>
                </a:solidFill>
              </a:rPr>
              <a:t>)</a:t>
            </a:r>
            <a:r>
              <a:rPr lang="zh-CN" altLang="en-US" sz="2200" dirty="0">
                <a:solidFill>
                  <a:schemeClr val="bg1">
                    <a:lumMod val="75000"/>
                  </a:schemeClr>
                </a:solidFill>
              </a:rPr>
              <a:t>、空间 </a:t>
            </a:r>
            <a:r>
              <a:rPr lang="en-US" altLang="zh-CN" sz="2200" dirty="0">
                <a:solidFill>
                  <a:schemeClr val="bg1">
                    <a:lumMod val="75000"/>
                  </a:schemeClr>
                </a:solidFill>
              </a:rPr>
              <a:t>(sub-</a:t>
            </a:r>
            <a:r>
              <a:rPr lang="en-US" altLang="zh-CN" sz="2200" dirty="0" err="1">
                <a:solidFill>
                  <a:schemeClr val="bg1">
                    <a:lumMod val="75000"/>
                  </a:schemeClr>
                </a:solidFill>
                <a:cs typeface="Arial" pitchFamily="34" charset="0"/>
              </a:rPr>
              <a:t>Ångstrom</a:t>
            </a:r>
            <a:r>
              <a:rPr lang="en-US" altLang="zh-CN" sz="2200" dirty="0">
                <a:solidFill>
                  <a:schemeClr val="bg1">
                    <a:lumMod val="75000"/>
                  </a:schemeClr>
                </a:solidFill>
                <a:cs typeface="Arial" pitchFamily="34" charset="0"/>
              </a:rPr>
              <a:t>)</a:t>
            </a:r>
            <a:r>
              <a:rPr lang="zh-CN" altLang="en-US" sz="2200" dirty="0">
                <a:solidFill>
                  <a:schemeClr val="bg1">
                    <a:lumMod val="75000"/>
                  </a:schemeClr>
                </a:solidFill>
              </a:rPr>
              <a:t>、能量 </a:t>
            </a:r>
            <a:r>
              <a:rPr lang="en-US" altLang="zh-CN" sz="2200" dirty="0">
                <a:solidFill>
                  <a:schemeClr val="bg1">
                    <a:lumMod val="75000"/>
                  </a:schemeClr>
                </a:solidFill>
              </a:rPr>
              <a:t>(sub-</a:t>
            </a:r>
            <a:r>
              <a:rPr lang="en-US" altLang="zh-CN" sz="2200" dirty="0">
                <a:solidFill>
                  <a:schemeClr val="bg1">
                    <a:lumMod val="75000"/>
                  </a:schemeClr>
                </a:solidFill>
                <a:sym typeface="Symbol" pitchFamily="18" charset="2"/>
              </a:rPr>
              <a:t></a:t>
            </a:r>
            <a:r>
              <a:rPr lang="en-US" altLang="zh-CN" sz="2200" dirty="0" err="1">
                <a:solidFill>
                  <a:schemeClr val="bg1">
                    <a:lumMod val="75000"/>
                  </a:schemeClr>
                </a:solidFill>
                <a:sym typeface="Symbol" pitchFamily="18" charset="2"/>
              </a:rPr>
              <a:t>eV</a:t>
            </a:r>
            <a:r>
              <a:rPr lang="en-US" altLang="zh-CN" sz="2200" dirty="0">
                <a:solidFill>
                  <a:schemeClr val="bg1">
                    <a:lumMod val="75000"/>
                  </a:schemeClr>
                </a:solidFill>
              </a:rPr>
              <a:t>)</a:t>
            </a:r>
            <a:r>
              <a:rPr lang="zh-CN" altLang="en-US" sz="2200" dirty="0">
                <a:solidFill>
                  <a:schemeClr val="bg1">
                    <a:lumMod val="75000"/>
                  </a:schemeClr>
                </a:solidFill>
              </a:rPr>
              <a:t>、温度 </a:t>
            </a:r>
            <a:r>
              <a:rPr lang="en-US" altLang="zh-CN" sz="2200" dirty="0">
                <a:solidFill>
                  <a:schemeClr val="bg1">
                    <a:lumMod val="75000"/>
                  </a:schemeClr>
                </a:solidFill>
              </a:rPr>
              <a:t>(sub-</a:t>
            </a:r>
            <a:r>
              <a:rPr lang="en-US" altLang="zh-CN" sz="2200" dirty="0" err="1">
                <a:solidFill>
                  <a:schemeClr val="bg1">
                    <a:lumMod val="75000"/>
                  </a:schemeClr>
                </a:solidFill>
              </a:rPr>
              <a:t>mK</a:t>
            </a:r>
            <a:r>
              <a:rPr lang="en-US" altLang="zh-CN" sz="2200" dirty="0">
                <a:solidFill>
                  <a:schemeClr val="bg1">
                    <a:lumMod val="75000"/>
                  </a:schemeClr>
                </a:solidFill>
              </a:rPr>
              <a:t>) </a:t>
            </a:r>
            <a:r>
              <a:rPr lang="zh-CN" altLang="en-US" sz="2200" dirty="0">
                <a:solidFill>
                  <a:schemeClr val="bg1">
                    <a:lumMod val="75000"/>
                  </a:schemeClr>
                </a:solidFill>
              </a:rPr>
              <a:t>、磁场 </a:t>
            </a:r>
            <a:r>
              <a:rPr lang="en-US" altLang="zh-CN" sz="2200" dirty="0">
                <a:solidFill>
                  <a:schemeClr val="bg1">
                    <a:lumMod val="75000"/>
                  </a:schemeClr>
                </a:solidFill>
              </a:rPr>
              <a:t>(&gt;20T)</a:t>
            </a:r>
            <a:r>
              <a:rPr lang="zh-CN" altLang="en-US" sz="2200" dirty="0">
                <a:solidFill>
                  <a:schemeClr val="bg1">
                    <a:lumMod val="75000"/>
                  </a:schemeClr>
                </a:solidFill>
              </a:rPr>
              <a:t>、高频 </a:t>
            </a:r>
            <a:r>
              <a:rPr lang="en-US" altLang="zh-CN" sz="2200" dirty="0">
                <a:solidFill>
                  <a:schemeClr val="bg1">
                    <a:lumMod val="75000"/>
                  </a:schemeClr>
                </a:solidFill>
              </a:rPr>
              <a:t>(&gt;500MHz)</a:t>
            </a:r>
            <a:endParaRPr lang="zh-CN" altLang="en-US" sz="2200" dirty="0">
              <a:solidFill>
                <a:schemeClr val="bg1">
                  <a:lumMod val="75000"/>
                </a:schemeClr>
              </a:solidFill>
            </a:endParaRPr>
          </a:p>
          <a:p>
            <a:pPr lvl="1" eaLnBrk="1" hangingPunct="1">
              <a:lnSpc>
                <a:spcPct val="80000"/>
              </a:lnSpc>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理论手段的发展</a:t>
            </a:r>
          </a:p>
          <a:p>
            <a:pPr lvl="1" eaLnBrk="1" hangingPunct="1">
              <a:lnSpc>
                <a:spcPct val="80000"/>
              </a:lnSpc>
            </a:pPr>
            <a:r>
              <a:rPr lang="zh-CN" altLang="en-US" sz="2200" dirty="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应用相关</a:t>
            </a:r>
          </a:p>
          <a:p>
            <a:pPr lvl="1" eaLnBrk="1" hangingPunct="1">
              <a:lnSpc>
                <a:spcPct val="80000"/>
              </a:lnSpc>
            </a:pPr>
            <a:r>
              <a:rPr lang="zh-CN" altLang="en-US" sz="2200" dirty="0">
                <a:solidFill>
                  <a:schemeClr val="bg1">
                    <a:lumMod val="75000"/>
                  </a:schemeClr>
                </a:solidFill>
              </a:rPr>
              <a:t>表面催化、表面自组装、太阳能电池、产氢和储氢、生命体系</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11188" y="847725"/>
            <a:ext cx="4048125" cy="582930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4827588" y="742950"/>
            <a:ext cx="2949575" cy="289560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5089525" y="3622675"/>
            <a:ext cx="2752725" cy="2898775"/>
          </a:xfrm>
          <a:prstGeom prst="rect">
            <a:avLst/>
          </a:prstGeom>
          <a:noFill/>
          <a:ln w="9525">
            <a:noFill/>
            <a:miter lim="800000"/>
            <a:headEnd/>
            <a:tailEnd/>
          </a:ln>
        </p:spPr>
      </p:pic>
      <p:sp>
        <p:nvSpPr>
          <p:cNvPr id="44037" name="Rectangle 5"/>
          <p:cNvSpPr>
            <a:spLocks noChangeArrowheads="1"/>
          </p:cNvSpPr>
          <p:nvPr/>
        </p:nvSpPr>
        <p:spPr bwMode="auto">
          <a:xfrm>
            <a:off x="395288" y="115888"/>
            <a:ext cx="8229600" cy="703262"/>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6600"/>
                </a:solidFill>
                <a:effectLst/>
                <a:uLnTx/>
                <a:uFillTx/>
                <a:latin typeface="黑体" pitchFamily="49" charset="-122"/>
                <a:ea typeface="黑体" pitchFamily="49" charset="-122"/>
                <a:cs typeface="+mn-cs"/>
              </a:rPr>
              <a:t>单分子</a:t>
            </a:r>
            <a:r>
              <a:rPr kumimoji="0" lang="en-US" altLang="zh-CN" sz="3200" b="0" i="0" u="none" strike="noStrike" kern="1200" cap="none" spc="0" normalizeH="0" baseline="0" noProof="0" dirty="0">
                <a:ln>
                  <a:noFill/>
                </a:ln>
                <a:solidFill>
                  <a:srgbClr val="006600"/>
                </a:solidFill>
                <a:effectLst/>
                <a:uLnTx/>
                <a:uFillTx/>
                <a:latin typeface="黑体" pitchFamily="49" charset="-122"/>
                <a:ea typeface="黑体" pitchFamily="49" charset="-122"/>
                <a:cs typeface="+mn-cs"/>
              </a:rPr>
              <a:t>/</a:t>
            </a:r>
            <a:r>
              <a:rPr kumimoji="0" lang="zh-CN" altLang="en-US" sz="3200" b="0" i="0" u="none" strike="noStrike" kern="1200" cap="none" spc="0" normalizeH="0" baseline="0" noProof="0" dirty="0">
                <a:ln>
                  <a:noFill/>
                </a:ln>
                <a:solidFill>
                  <a:srgbClr val="006600"/>
                </a:solidFill>
                <a:effectLst/>
                <a:uLnTx/>
                <a:uFillTx/>
                <a:latin typeface="黑体" pitchFamily="49" charset="-122"/>
                <a:ea typeface="黑体" pitchFamily="49" charset="-122"/>
                <a:cs typeface="+mn-cs"/>
              </a:rPr>
              <a:t>原子操纵</a:t>
            </a:r>
          </a:p>
        </p:txBody>
      </p:sp>
      <p:sp>
        <p:nvSpPr>
          <p:cNvPr id="44038" name="Rectangle 6"/>
          <p:cNvSpPr>
            <a:spLocks noChangeArrowheads="1"/>
          </p:cNvSpPr>
          <p:nvPr/>
        </p:nvSpPr>
        <p:spPr bwMode="auto">
          <a:xfrm>
            <a:off x="6154738" y="6583363"/>
            <a:ext cx="2955925" cy="274637"/>
          </a:xfrm>
          <a:prstGeom prst="rect">
            <a:avLst/>
          </a:prstGeom>
          <a:noFill/>
          <a:ln w="9525">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Lee HJ, Ho W </a:t>
            </a:r>
            <a:r>
              <a:rPr kumimoji="0" lang="en-US" altLang="zh-CN" sz="1200" b="0" i="1"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Science</a:t>
            </a:r>
            <a:r>
              <a:rPr kumimoji="0" lang="en-US" altLang="zh-CN" sz="12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 </a:t>
            </a:r>
            <a:r>
              <a:rPr kumimoji="0" lang="en-US" altLang="zh-CN" sz="1200" b="1"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286</a:t>
            </a:r>
            <a:r>
              <a:rPr kumimoji="0" lang="en-US" altLang="zh-CN" sz="12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 1719 (1999)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1175601" y="1023202"/>
            <a:ext cx="6550193" cy="4811596"/>
          </a:xfrm>
          <a:prstGeom prst="rect">
            <a:avLst/>
          </a:prstGeom>
          <a:noFill/>
          <a:ln w="9525">
            <a:noFill/>
            <a:miter lim="800000"/>
            <a:headEnd/>
            <a:tailEnd/>
          </a:ln>
        </p:spPr>
      </p:pic>
      <p:sp>
        <p:nvSpPr>
          <p:cNvPr id="3" name="Rectangle 6">
            <a:extLst>
              <a:ext uri="{FF2B5EF4-FFF2-40B4-BE49-F238E27FC236}">
                <a16:creationId xmlns:a16="http://schemas.microsoft.com/office/drawing/2014/main" id="{AC032037-9A9C-4653-A247-CEB03398901D}"/>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量子围栏（</a:t>
            </a:r>
            <a:r>
              <a:rPr kumimoji="0" lang="en-US" altLang="zh-CN"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IBM</a:t>
            </a: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实验室）</a:t>
            </a:r>
          </a:p>
        </p:txBody>
      </p:sp>
      <p:sp>
        <p:nvSpPr>
          <p:cNvPr id="4" name="Line 1">
            <a:extLst>
              <a:ext uri="{FF2B5EF4-FFF2-40B4-BE49-F238E27FC236}">
                <a16:creationId xmlns:a16="http://schemas.microsoft.com/office/drawing/2014/main" id="{7BD5E501-59B1-47DD-82C0-B2B41CA7D2F0}"/>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Text Box 6">
            <a:extLst>
              <a:ext uri="{FF2B5EF4-FFF2-40B4-BE49-F238E27FC236}">
                <a16:creationId xmlns:a16="http://schemas.microsoft.com/office/drawing/2014/main" id="{CD193D48-3A21-4D46-9909-10A075C90BE6}"/>
              </a:ext>
            </a:extLst>
          </p:cNvPr>
          <p:cNvSpPr txBox="1">
            <a:spLocks noChangeArrowheads="1"/>
          </p:cNvSpPr>
          <p:nvPr/>
        </p:nvSpPr>
        <p:spPr bwMode="auto">
          <a:xfrm>
            <a:off x="4271002" y="5834798"/>
            <a:ext cx="3560590"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美国 </a:t>
            </a:r>
            <a:r>
              <a:rPr kumimoji="0" lang="en-US" altLang="zh-CN" sz="18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IBM Almaden </a:t>
            </a:r>
            <a:r>
              <a:rPr kumimoji="0" lang="zh-CN" altLang="en-US" sz="18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研究中心</a:t>
            </a:r>
            <a:r>
              <a:rPr kumimoji="0" lang="en-US" altLang="zh-CN" sz="1800" b="1" i="0" u="none" strike="noStrike" kern="1200" cap="none" spc="0" normalizeH="0" baseline="0" noProof="0" dirty="0">
                <a:ln>
                  <a:noFill/>
                </a:ln>
                <a:solidFill>
                  <a:srgbClr val="0070C0"/>
                </a:solidFill>
                <a:effectLst/>
                <a:uLnTx/>
                <a:uFillTx/>
                <a:latin typeface="Calibri" panose="020F0502020204030204"/>
                <a:ea typeface="等线" panose="02010600030101010101" pitchFamily="2" charset="-122"/>
                <a:cs typeface="+mn-cs"/>
              </a:rPr>
              <a:t>, 2000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b="52603"/>
          <a:stretch>
            <a:fillRect/>
          </a:stretch>
        </p:blipFill>
        <p:spPr bwMode="auto">
          <a:xfrm>
            <a:off x="144016" y="69291"/>
            <a:ext cx="8964488" cy="5735973"/>
          </a:xfrm>
          <a:prstGeom prst="rect">
            <a:avLst/>
          </a:prstGeom>
          <a:noFill/>
          <a:ln w="9525">
            <a:noFill/>
            <a:miter lim="800000"/>
            <a:headEnd/>
            <a:tailEnd/>
          </a:ln>
        </p:spPr>
      </p:pic>
      <p:sp>
        <p:nvSpPr>
          <p:cNvPr id="4" name="TextBox 3"/>
          <p:cNvSpPr txBox="1"/>
          <p:nvPr/>
        </p:nvSpPr>
        <p:spPr>
          <a:xfrm>
            <a:off x="320122" y="5805264"/>
            <a:ext cx="496855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1k bit </a:t>
            </a:r>
            <a:r>
              <a:rPr kumimoji="0" lang="zh-CN" altLang="en-US"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原子存储：</a:t>
            </a:r>
            <a:endParaRPr kumimoji="0" lang="en-US" altLang="zh-CN"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a:t>
            </a:r>
            <a:r>
              <a:rPr kumimoji="0" lang="en-US" altLang="zh-CN"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There is plenty of room at the bottom</a:t>
            </a:r>
            <a:r>
              <a:rPr kumimoji="0" lang="zh-CN" altLang="en-US"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a:t>
            </a:r>
          </a:p>
        </p:txBody>
      </p:sp>
      <p:sp>
        <p:nvSpPr>
          <p:cNvPr id="5" name="TextBox 4"/>
          <p:cNvSpPr txBox="1"/>
          <p:nvPr/>
        </p:nvSpPr>
        <p:spPr>
          <a:xfrm>
            <a:off x="6061104" y="5889466"/>
            <a:ext cx="24657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存储密度：</a:t>
            </a:r>
            <a:r>
              <a:rPr kumimoji="0" lang="en-US" altLang="zh-CN" sz="18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1 TB/mm</a:t>
            </a:r>
            <a:r>
              <a:rPr kumimoji="0" lang="en-US" altLang="zh-CN" sz="1800" b="1" i="0" u="none" strike="noStrike" kern="1200" cap="none" spc="0" normalizeH="0" baseline="30000" noProof="0" dirty="0">
                <a:ln>
                  <a:noFill/>
                </a:ln>
                <a:solidFill>
                  <a:srgbClr val="C00000"/>
                </a:solidFill>
                <a:effectLst/>
                <a:uLnTx/>
                <a:uFillTx/>
                <a:latin typeface="等线" panose="02010600030101010101" pitchFamily="2" charset="-122"/>
                <a:ea typeface="等线" panose="02010600030101010101" pitchFamily="2" charset="-122"/>
                <a:cs typeface="+mn-cs"/>
              </a:rPr>
              <a:t>-2</a:t>
            </a:r>
            <a:endParaRPr kumimoji="0" lang="zh-CN" altLang="en-US" sz="1800" b="1" i="0" u="none" strike="noStrike" kern="1200" cap="none" spc="0" normalizeH="0" baseline="30000" noProof="0" dirty="0">
              <a:ln>
                <a:noFill/>
              </a:ln>
              <a:solidFill>
                <a:srgbClr val="C00000"/>
              </a:solidFill>
              <a:effectLst/>
              <a:uLnTx/>
              <a:uFillTx/>
              <a:latin typeface="等线" panose="02010600030101010101" pitchFamily="2" charset="-122"/>
              <a:ea typeface="等线" panose="02010600030101010101" pitchFamily="2" charset="-122"/>
              <a:cs typeface="+mn-cs"/>
            </a:endParaRPr>
          </a:p>
        </p:txBody>
      </p:sp>
      <p:sp>
        <p:nvSpPr>
          <p:cNvPr id="6" name="Rectangle 5">
            <a:extLst>
              <a:ext uri="{FF2B5EF4-FFF2-40B4-BE49-F238E27FC236}">
                <a16:creationId xmlns:a16="http://schemas.microsoft.com/office/drawing/2014/main" id="{3785C89E-9789-48B3-BEE5-55868974F640}"/>
              </a:ext>
            </a:extLst>
          </p:cNvPr>
          <p:cNvSpPr>
            <a:spLocks noChangeArrowheads="1"/>
          </p:cNvSpPr>
          <p:nvPr/>
        </p:nvSpPr>
        <p:spPr bwMode="auto">
          <a:xfrm>
            <a:off x="4815423" y="6419377"/>
            <a:ext cx="4293081"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等线" panose="02010600030101010101" pitchFamily="2" charset="-122"/>
                <a:ea typeface="等线" panose="02010600030101010101" pitchFamily="2" charset="-122"/>
                <a:cs typeface="宋体" pitchFamily="2" charset="-122"/>
              </a:rPr>
              <a:t>Otte</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 </a:t>
            </a:r>
            <a:r>
              <a:rPr kumimoji="0" lang="en-US" altLang="zh-CN" sz="1800" b="0" i="1"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et al</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 </a:t>
            </a:r>
            <a:r>
              <a:rPr kumimoji="0" lang="zh-CN"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Nature Nanotechnology</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 </a:t>
            </a:r>
            <a:r>
              <a:rPr kumimoji="0" lang="zh-CN"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宋体" pitchFamily="2" charset="-122"/>
              </a:rPr>
              <a:t>(2016)</a:t>
            </a:r>
          </a:p>
        </p:txBody>
      </p:sp>
    </p:spTree>
    <p:extLst>
      <p:ext uri="{BB962C8B-B14F-4D97-AF65-F5344CB8AC3E}">
        <p14:creationId xmlns:p14="http://schemas.microsoft.com/office/powerpoint/2010/main" val="2159262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Work\Projects\Water\paper\IETS\submitted to Science\Reports\figures\实验测量示意图.png"/>
          <p:cNvPicPr>
            <a:picLocks noChangeAspect="1" noChangeArrowheads="1"/>
          </p:cNvPicPr>
          <p:nvPr/>
        </p:nvPicPr>
        <p:blipFill>
          <a:blip r:embed="rId3" cstate="print"/>
          <a:srcRect/>
          <a:stretch>
            <a:fillRect/>
          </a:stretch>
        </p:blipFill>
        <p:spPr bwMode="auto">
          <a:xfrm>
            <a:off x="641351" y="2681630"/>
            <a:ext cx="2304256" cy="1296144"/>
          </a:xfrm>
          <a:prstGeom prst="rect">
            <a:avLst/>
          </a:prstGeom>
          <a:noFill/>
        </p:spPr>
      </p:pic>
      <p:pic>
        <p:nvPicPr>
          <p:cNvPr id="13" name="Picture 6" descr="cover story_v8"/>
          <p:cNvPicPr>
            <a:picLocks noChangeAspect="1" noChangeArrowheads="1"/>
          </p:cNvPicPr>
          <p:nvPr/>
        </p:nvPicPr>
        <p:blipFill>
          <a:blip r:embed="rId4" cstate="print"/>
          <a:srcRect/>
          <a:stretch>
            <a:fillRect/>
          </a:stretch>
        </p:blipFill>
        <p:spPr bwMode="auto">
          <a:xfrm>
            <a:off x="6672129" y="784544"/>
            <a:ext cx="1666562" cy="2232248"/>
          </a:xfrm>
          <a:prstGeom prst="rect">
            <a:avLst/>
          </a:prstGeom>
          <a:noFill/>
        </p:spPr>
      </p:pic>
      <p:pic>
        <p:nvPicPr>
          <p:cNvPr id="15" name="Picture 4" descr="figure"/>
          <p:cNvPicPr>
            <a:picLocks noChangeAspect="1" noChangeArrowheads="1"/>
          </p:cNvPicPr>
          <p:nvPr/>
        </p:nvPicPr>
        <p:blipFill>
          <a:blip r:embed="rId5" cstate="print"/>
          <a:srcRect t="12672" b="39732"/>
          <a:stretch>
            <a:fillRect/>
          </a:stretch>
        </p:blipFill>
        <p:spPr bwMode="auto">
          <a:xfrm>
            <a:off x="3355289" y="764704"/>
            <a:ext cx="2408854" cy="1412870"/>
          </a:xfrm>
          <a:prstGeom prst="rect">
            <a:avLst/>
          </a:prstGeom>
          <a:noFill/>
          <a:ln w="9525">
            <a:noFill/>
            <a:miter lim="800000"/>
            <a:headEnd/>
            <a:tailEnd/>
          </a:ln>
        </p:spPr>
      </p:pic>
      <p:pic>
        <p:nvPicPr>
          <p:cNvPr id="17" name="Picture 5"/>
          <p:cNvPicPr>
            <a:picLocks noChangeAspect="1" noChangeArrowheads="1"/>
          </p:cNvPicPr>
          <p:nvPr/>
        </p:nvPicPr>
        <p:blipFill>
          <a:blip r:embed="rId6" cstate="print"/>
          <a:srcRect/>
          <a:stretch>
            <a:fillRect/>
          </a:stretch>
        </p:blipFill>
        <p:spPr bwMode="auto">
          <a:xfrm>
            <a:off x="1073399" y="809422"/>
            <a:ext cx="1372056" cy="1368152"/>
          </a:xfrm>
          <a:prstGeom prst="rect">
            <a:avLst/>
          </a:prstGeom>
          <a:noFill/>
          <a:ln w="9525">
            <a:noFill/>
            <a:miter lim="800000"/>
            <a:headEnd/>
            <a:tailEnd/>
          </a:ln>
          <a:effectLst/>
        </p:spPr>
      </p:pic>
      <p:pic>
        <p:nvPicPr>
          <p:cNvPr id="20" name="Picture 2" descr="Fig1_v11_NP"/>
          <p:cNvPicPr>
            <a:picLocks noChangeAspect="1" noChangeArrowheads="1"/>
          </p:cNvPicPr>
          <p:nvPr/>
        </p:nvPicPr>
        <p:blipFill>
          <a:blip r:embed="rId7" cstate="print"/>
          <a:srcRect l="2147" t="36592" b="13214"/>
          <a:stretch>
            <a:fillRect/>
          </a:stretch>
        </p:blipFill>
        <p:spPr bwMode="auto">
          <a:xfrm>
            <a:off x="3481003" y="2639974"/>
            <a:ext cx="2382618" cy="1440160"/>
          </a:xfrm>
          <a:prstGeom prst="rect">
            <a:avLst/>
          </a:prstGeom>
          <a:noFill/>
          <a:ln w="9525">
            <a:noFill/>
            <a:miter lim="800000"/>
            <a:headEnd/>
            <a:tailEnd/>
          </a:ln>
        </p:spPr>
      </p:pic>
      <p:sp>
        <p:nvSpPr>
          <p:cNvPr id="27" name="TextBox 26"/>
          <p:cNvSpPr txBox="1"/>
          <p:nvPr/>
        </p:nvSpPr>
        <p:spPr>
          <a:xfrm>
            <a:off x="745165" y="2191568"/>
            <a:ext cx="2167581"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Science 2011: </a:t>
            </a:r>
            <a:r>
              <a:rPr lang="zh-CN" altLang="en-US" sz="1200" dirty="0">
                <a:latin typeface="华文细黑" pitchFamily="2" charset="-122"/>
                <a:ea typeface="华文细黑" pitchFamily="2" charset="-122"/>
              </a:rPr>
              <a:t>二维近藤晶格</a:t>
            </a:r>
          </a:p>
        </p:txBody>
      </p:sp>
      <p:sp>
        <p:nvSpPr>
          <p:cNvPr id="28" name="TextBox 27"/>
          <p:cNvSpPr txBox="1"/>
          <p:nvPr/>
        </p:nvSpPr>
        <p:spPr>
          <a:xfrm>
            <a:off x="591278" y="3988807"/>
            <a:ext cx="2475358"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Science 2016: </a:t>
            </a:r>
            <a:r>
              <a:rPr lang="zh-CN" altLang="en-US" sz="1200" dirty="0">
                <a:latin typeface="华文细黑" pitchFamily="2" charset="-122"/>
                <a:ea typeface="华文细黑" pitchFamily="2" charset="-122"/>
              </a:rPr>
              <a:t>氢键的核量子效应</a:t>
            </a:r>
          </a:p>
        </p:txBody>
      </p:sp>
      <p:sp>
        <p:nvSpPr>
          <p:cNvPr id="29" name="TextBox 28"/>
          <p:cNvSpPr txBox="1"/>
          <p:nvPr/>
        </p:nvSpPr>
        <p:spPr>
          <a:xfrm>
            <a:off x="3039410" y="2188607"/>
            <a:ext cx="3097323"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Nature Materials 2014: </a:t>
            </a:r>
            <a:r>
              <a:rPr lang="zh-CN" altLang="en-US" sz="1200" dirty="0">
                <a:latin typeface="华文细黑" pitchFamily="2" charset="-122"/>
                <a:ea typeface="华文细黑" pitchFamily="2" charset="-122"/>
              </a:rPr>
              <a:t>水的亚分子级成像</a:t>
            </a:r>
          </a:p>
        </p:txBody>
      </p:sp>
      <p:sp>
        <p:nvSpPr>
          <p:cNvPr id="30" name="TextBox 29"/>
          <p:cNvSpPr txBox="1"/>
          <p:nvPr/>
        </p:nvSpPr>
        <p:spPr>
          <a:xfrm>
            <a:off x="3387900" y="4092361"/>
            <a:ext cx="2635658"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Nature Physics 2015: </a:t>
            </a:r>
            <a:r>
              <a:rPr lang="zh-CN" altLang="en-US" sz="1200" dirty="0">
                <a:latin typeface="华文细黑" pitchFamily="2" charset="-122"/>
                <a:ea typeface="华文细黑" pitchFamily="2" charset="-122"/>
              </a:rPr>
              <a:t>水的量子隧穿</a:t>
            </a:r>
          </a:p>
        </p:txBody>
      </p:sp>
      <p:sp>
        <p:nvSpPr>
          <p:cNvPr id="31" name="TextBox 30"/>
          <p:cNvSpPr txBox="1"/>
          <p:nvPr/>
        </p:nvSpPr>
        <p:spPr>
          <a:xfrm>
            <a:off x="6564560" y="3059183"/>
            <a:ext cx="1930337" cy="461665"/>
          </a:xfrm>
          <a:prstGeom prst="rect">
            <a:avLst/>
          </a:prstGeom>
          <a:noFill/>
        </p:spPr>
        <p:txBody>
          <a:bodyPr wrap="none" rtlCol="0">
            <a:spAutoFit/>
          </a:bodyPr>
          <a:lstStyle/>
          <a:p>
            <a:pPr algn="ctr"/>
            <a:r>
              <a:rPr lang="en-US" altLang="zh-CN" sz="1200" b="1" dirty="0">
                <a:solidFill>
                  <a:srgbClr val="FF0000"/>
                </a:solidFill>
                <a:latin typeface="华文细黑" pitchFamily="2" charset="-122"/>
                <a:ea typeface="华文细黑" pitchFamily="2" charset="-122"/>
              </a:rPr>
              <a:t>Nature Chemistry 2013: </a:t>
            </a:r>
          </a:p>
          <a:p>
            <a:pPr algn="ctr"/>
            <a:r>
              <a:rPr lang="zh-CN" altLang="en-US" sz="1200" dirty="0">
                <a:latin typeface="华文细黑" pitchFamily="2" charset="-122"/>
                <a:ea typeface="华文细黑" pitchFamily="2" charset="-122"/>
              </a:rPr>
              <a:t>单分子化学键操控</a:t>
            </a:r>
          </a:p>
        </p:txBody>
      </p:sp>
      <p:sp>
        <p:nvSpPr>
          <p:cNvPr id="37" name="TextBox 36"/>
          <p:cNvSpPr txBox="1"/>
          <p:nvPr/>
        </p:nvSpPr>
        <p:spPr>
          <a:xfrm>
            <a:off x="2300621" y="173969"/>
            <a:ext cx="4635970" cy="40011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zh-CN" altLang="en-US" b="1" dirty="0">
                <a:solidFill>
                  <a:schemeClr val="bg1"/>
                </a:solidFill>
                <a:latin typeface="等线" panose="02010600030101010101" pitchFamily="2" charset="-122"/>
                <a:ea typeface="等线" panose="02010600030101010101" pitchFamily="2" charset="-122"/>
              </a:rPr>
              <a:t>原子尺度上的极限探测和调控（江颖组）</a:t>
            </a:r>
          </a:p>
        </p:txBody>
      </p:sp>
      <p:pic>
        <p:nvPicPr>
          <p:cNvPr id="23" name="Picture 2">
            <a:extLst>
              <a:ext uri="{FF2B5EF4-FFF2-40B4-BE49-F238E27FC236}">
                <a16:creationId xmlns:a16="http://schemas.microsoft.com/office/drawing/2014/main" id="{88E02C2D-3E59-40E4-8598-A8B200EB744B}"/>
              </a:ext>
            </a:extLst>
          </p:cNvPr>
          <p:cNvPicPr>
            <a:picLocks noChangeAspect="1" noChangeArrowheads="1"/>
          </p:cNvPicPr>
          <p:nvPr/>
        </p:nvPicPr>
        <p:blipFill rotWithShape="1">
          <a:blip r:embed="rId8" cstate="print"/>
          <a:srcRect l="46331" t="24711" r="5373" b="53160"/>
          <a:stretch/>
        </p:blipFill>
        <p:spPr bwMode="auto">
          <a:xfrm>
            <a:off x="796318" y="4513271"/>
            <a:ext cx="2219125" cy="1406922"/>
          </a:xfrm>
          <a:prstGeom prst="rect">
            <a:avLst/>
          </a:prstGeom>
          <a:noFill/>
          <a:ln w="9525">
            <a:noFill/>
            <a:miter lim="800000"/>
            <a:headEnd/>
            <a:tailEnd/>
          </a:ln>
        </p:spPr>
      </p:pic>
      <p:sp>
        <p:nvSpPr>
          <p:cNvPr id="24" name="TextBox 28">
            <a:extLst>
              <a:ext uri="{FF2B5EF4-FFF2-40B4-BE49-F238E27FC236}">
                <a16:creationId xmlns:a16="http://schemas.microsoft.com/office/drawing/2014/main" id="{7E028465-3617-42B3-8451-47CD216B5F36}"/>
              </a:ext>
            </a:extLst>
          </p:cNvPr>
          <p:cNvSpPr txBox="1"/>
          <p:nvPr/>
        </p:nvSpPr>
        <p:spPr>
          <a:xfrm>
            <a:off x="574446" y="6213372"/>
            <a:ext cx="2541081"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Nature 2018: </a:t>
            </a:r>
            <a:r>
              <a:rPr lang="zh-CN" altLang="en-US" sz="1200" dirty="0">
                <a:latin typeface="华文细黑" pitchFamily="2" charset="-122"/>
                <a:ea typeface="华文细黑" pitchFamily="2" charset="-122"/>
              </a:rPr>
              <a:t>水合离子的幻数效应</a:t>
            </a:r>
          </a:p>
        </p:txBody>
      </p:sp>
      <p:pic>
        <p:nvPicPr>
          <p:cNvPr id="25" name="Picture 2">
            <a:extLst>
              <a:ext uri="{FF2B5EF4-FFF2-40B4-BE49-F238E27FC236}">
                <a16:creationId xmlns:a16="http://schemas.microsoft.com/office/drawing/2014/main" id="{297C7CD5-E078-4F25-B1C0-66EC142D8168}"/>
              </a:ext>
            </a:extLst>
          </p:cNvPr>
          <p:cNvPicPr>
            <a:picLocks noChangeAspect="1" noChangeArrowheads="1"/>
          </p:cNvPicPr>
          <p:nvPr/>
        </p:nvPicPr>
        <p:blipFill>
          <a:blip r:embed="rId9" cstate="print"/>
          <a:srcRect l="6508" t="18571" b="8095"/>
          <a:stretch>
            <a:fillRect/>
          </a:stretch>
        </p:blipFill>
        <p:spPr bwMode="auto">
          <a:xfrm>
            <a:off x="3759921" y="4552041"/>
            <a:ext cx="2219125" cy="1740638"/>
          </a:xfrm>
          <a:prstGeom prst="rect">
            <a:avLst/>
          </a:prstGeom>
          <a:noFill/>
          <a:ln w="9525">
            <a:noFill/>
            <a:miter lim="800000"/>
            <a:headEnd/>
            <a:tailEnd/>
          </a:ln>
        </p:spPr>
      </p:pic>
      <p:sp>
        <p:nvSpPr>
          <p:cNvPr id="26" name="TextBox 28">
            <a:extLst>
              <a:ext uri="{FF2B5EF4-FFF2-40B4-BE49-F238E27FC236}">
                <a16:creationId xmlns:a16="http://schemas.microsoft.com/office/drawing/2014/main" id="{9024E865-2BE9-4234-859E-EA1BA3988160}"/>
              </a:ext>
            </a:extLst>
          </p:cNvPr>
          <p:cNvSpPr txBox="1"/>
          <p:nvPr/>
        </p:nvSpPr>
        <p:spPr>
          <a:xfrm>
            <a:off x="3382326" y="6213372"/>
            <a:ext cx="2848857"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Nature 2020: </a:t>
            </a:r>
            <a:r>
              <a:rPr lang="zh-CN" altLang="en-US" sz="1200" dirty="0">
                <a:latin typeface="华文细黑" pitchFamily="2" charset="-122"/>
                <a:ea typeface="华文细黑" pitchFamily="2" charset="-122"/>
              </a:rPr>
              <a:t>二维冰的原子结构和生长</a:t>
            </a:r>
          </a:p>
        </p:txBody>
      </p:sp>
      <p:pic>
        <p:nvPicPr>
          <p:cNvPr id="4" name="图片 3">
            <a:extLst>
              <a:ext uri="{FF2B5EF4-FFF2-40B4-BE49-F238E27FC236}">
                <a16:creationId xmlns:a16="http://schemas.microsoft.com/office/drawing/2014/main" id="{8DAF2BAD-BF64-4F2F-AA7E-8539A8E779A2}"/>
              </a:ext>
            </a:extLst>
          </p:cNvPr>
          <p:cNvPicPr>
            <a:picLocks noChangeAspect="1"/>
          </p:cNvPicPr>
          <p:nvPr/>
        </p:nvPicPr>
        <p:blipFill>
          <a:blip r:embed="rId10"/>
          <a:stretch>
            <a:fillRect/>
          </a:stretch>
        </p:blipFill>
        <p:spPr>
          <a:xfrm>
            <a:off x="6421768" y="3920253"/>
            <a:ext cx="2295618" cy="1972797"/>
          </a:xfrm>
          <a:prstGeom prst="rect">
            <a:avLst/>
          </a:prstGeom>
        </p:spPr>
      </p:pic>
      <p:sp>
        <p:nvSpPr>
          <p:cNvPr id="33" name="TextBox 28">
            <a:extLst>
              <a:ext uri="{FF2B5EF4-FFF2-40B4-BE49-F238E27FC236}">
                <a16:creationId xmlns:a16="http://schemas.microsoft.com/office/drawing/2014/main" id="{7C25C6A3-40CD-4C08-B9C6-FE19995B92AB}"/>
              </a:ext>
            </a:extLst>
          </p:cNvPr>
          <p:cNvSpPr txBox="1"/>
          <p:nvPr/>
        </p:nvSpPr>
        <p:spPr>
          <a:xfrm>
            <a:off x="6332045" y="6015456"/>
            <a:ext cx="2541081" cy="276999"/>
          </a:xfrm>
          <a:prstGeom prst="rect">
            <a:avLst/>
          </a:prstGeom>
          <a:noFill/>
        </p:spPr>
        <p:txBody>
          <a:bodyPr wrap="none" rtlCol="0">
            <a:spAutoFit/>
          </a:bodyPr>
          <a:lstStyle/>
          <a:p>
            <a:r>
              <a:rPr lang="en-US" altLang="zh-CN" sz="1200" b="1" dirty="0">
                <a:solidFill>
                  <a:srgbClr val="FF0000"/>
                </a:solidFill>
                <a:latin typeface="华文细黑" pitchFamily="2" charset="-122"/>
                <a:ea typeface="华文细黑" pitchFamily="2" charset="-122"/>
              </a:rPr>
              <a:t>Nature 2020: </a:t>
            </a:r>
            <a:r>
              <a:rPr lang="zh-CN" altLang="en-US" sz="1200" dirty="0">
                <a:latin typeface="华文细黑" pitchFamily="2" charset="-122"/>
                <a:ea typeface="华文细黑" pitchFamily="2" charset="-122"/>
              </a:rPr>
              <a:t>防腐蚀层的原子结构</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63CC5A-CBD9-4E48-B2B8-B305F84D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96" y="1290965"/>
            <a:ext cx="8463607" cy="4731242"/>
          </a:xfrm>
          <a:prstGeom prst="rect">
            <a:avLst/>
          </a:prstGeom>
        </p:spPr>
      </p:pic>
      <p:sp>
        <p:nvSpPr>
          <p:cNvPr id="4" name="Rectangle 6">
            <a:extLst>
              <a:ext uri="{FF2B5EF4-FFF2-40B4-BE49-F238E27FC236}">
                <a16:creationId xmlns:a16="http://schemas.microsoft.com/office/drawing/2014/main" id="{472DF270-121E-4C71-845C-25E8A995F1C7}"/>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操控水分子（北大实验室）</a:t>
            </a:r>
          </a:p>
        </p:txBody>
      </p:sp>
      <p:sp>
        <p:nvSpPr>
          <p:cNvPr id="5" name="Line 1">
            <a:extLst>
              <a:ext uri="{FF2B5EF4-FFF2-40B4-BE49-F238E27FC236}">
                <a16:creationId xmlns:a16="http://schemas.microsoft.com/office/drawing/2014/main" id="{D2A0728A-55D4-4557-8CBF-F2E3E75EF65D}"/>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45772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1126182" y="6022207"/>
            <a:ext cx="721099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Peng, </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YJ</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altLang="zh-CN" sz="18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et al., </a:t>
            </a:r>
            <a:r>
              <a:rPr kumimoji="0" lang="en-US" altLang="zh-CN" sz="1800" b="1"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Nature</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557, 701 (2018</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黑体" pitchFamily="49" charset="-122"/>
                <a:cs typeface="+mn-cs"/>
              </a:rPr>
              <a:t>)</a:t>
            </a:r>
            <a:r>
              <a:rPr kumimoji="0" lang="en-US" altLang="zh-CN"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rPr>
              <a:t>   2018</a:t>
            </a:r>
            <a:r>
              <a:rPr kumimoji="0" lang="zh-CN" altLang="en-US"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rPr>
              <a:t>年度中国科学十大进展</a:t>
            </a:r>
            <a:r>
              <a:rPr kumimoji="0" lang="en-US" altLang="zh-CN"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rPr>
              <a:t> </a:t>
            </a:r>
            <a:endParaRPr kumimoji="0" lang="zh-CN" altLang="en-US"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endParaRPr>
          </a:p>
        </p:txBody>
      </p:sp>
      <p:pic>
        <p:nvPicPr>
          <p:cNvPr id="8" name="动画6 钠离子水合物的可控制备.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513762" y="990600"/>
            <a:ext cx="8037110" cy="4860269"/>
          </a:xfrm>
          <a:prstGeom prst="rect">
            <a:avLst/>
          </a:prstGeom>
        </p:spPr>
      </p:pic>
      <p:sp>
        <p:nvSpPr>
          <p:cNvPr id="9" name="Rectangle 6">
            <a:extLst>
              <a:ext uri="{FF2B5EF4-FFF2-40B4-BE49-F238E27FC236}">
                <a16:creationId xmlns:a16="http://schemas.microsoft.com/office/drawing/2014/main" id="{59B786BC-5FD3-4175-B7E4-6B5999354E8A}"/>
              </a:ext>
            </a:extLst>
          </p:cNvPr>
          <p:cNvSpPr>
            <a:spLocks noChangeArrowheads="1"/>
          </p:cNvSpPr>
          <p:nvPr/>
        </p:nvSpPr>
        <p:spPr bwMode="auto">
          <a:xfrm>
            <a:off x="485481"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操控水分子和离子：模拟盐溶解</a:t>
            </a:r>
          </a:p>
        </p:txBody>
      </p:sp>
      <p:sp>
        <p:nvSpPr>
          <p:cNvPr id="10" name="Line 1">
            <a:extLst>
              <a:ext uri="{FF2B5EF4-FFF2-40B4-BE49-F238E27FC236}">
                <a16:creationId xmlns:a16="http://schemas.microsoft.com/office/drawing/2014/main" id="{0E9F3E12-260A-4C86-999D-73F3A31B0DFD}"/>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89416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BEB69D1-3E15-449E-AFC9-8B8F99FCD4D1}"/>
              </a:ext>
            </a:extLst>
          </p:cNvPr>
          <p:cNvSpPr txBox="1">
            <a:spLocks/>
          </p:cNvSpPr>
          <p:nvPr/>
        </p:nvSpPr>
        <p:spPr>
          <a:xfrm>
            <a:off x="628650" y="2360866"/>
            <a:ext cx="78867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36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标题 1">
            <a:extLst>
              <a:ext uri="{FF2B5EF4-FFF2-40B4-BE49-F238E27FC236}">
                <a16:creationId xmlns:a16="http://schemas.microsoft.com/office/drawing/2014/main" id="{8102462B-FE9F-46C0-A45E-DDB8E7575681}"/>
              </a:ext>
            </a:extLst>
          </p:cNvPr>
          <p:cNvSpPr txBox="1">
            <a:spLocks/>
          </p:cNvSpPr>
          <p:nvPr/>
        </p:nvSpPr>
        <p:spPr>
          <a:xfrm>
            <a:off x="628650" y="2687662"/>
            <a:ext cx="7886700" cy="757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单分子化学键剪裁</a:t>
            </a:r>
          </a:p>
        </p:txBody>
      </p:sp>
    </p:spTree>
    <p:extLst>
      <p:ext uri="{BB962C8B-B14F-4D97-AF65-F5344CB8AC3E}">
        <p14:creationId xmlns:p14="http://schemas.microsoft.com/office/powerpoint/2010/main" val="2373864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F1_medium"/>
          <p:cNvPicPr>
            <a:picLocks noChangeAspect="1" noChangeArrowheads="1"/>
          </p:cNvPicPr>
          <p:nvPr/>
        </p:nvPicPr>
        <p:blipFill>
          <a:blip r:embed="rId2"/>
          <a:srcRect l="13333" t="44389" r="6667"/>
          <a:stretch>
            <a:fillRect/>
          </a:stretch>
        </p:blipFill>
        <p:spPr bwMode="auto">
          <a:xfrm>
            <a:off x="5096039" y="4089834"/>
            <a:ext cx="3276600" cy="1709738"/>
          </a:xfrm>
          <a:prstGeom prst="rect">
            <a:avLst/>
          </a:prstGeom>
          <a:noFill/>
          <a:ln w="9525">
            <a:noFill/>
            <a:miter lim="800000"/>
            <a:headEnd/>
            <a:tailEnd/>
          </a:ln>
        </p:spPr>
      </p:pic>
      <p:pic>
        <p:nvPicPr>
          <p:cNvPr id="72707" name="Picture 3" descr="kortus-mn12"/>
          <p:cNvPicPr>
            <a:picLocks noChangeAspect="1" noChangeArrowheads="1"/>
          </p:cNvPicPr>
          <p:nvPr/>
        </p:nvPicPr>
        <p:blipFill>
          <a:blip r:embed="rId3"/>
          <a:srcRect/>
          <a:stretch>
            <a:fillRect/>
          </a:stretch>
        </p:blipFill>
        <p:spPr bwMode="auto">
          <a:xfrm>
            <a:off x="5562600" y="1447800"/>
            <a:ext cx="2133600" cy="2133600"/>
          </a:xfrm>
          <a:prstGeom prst="rect">
            <a:avLst/>
          </a:prstGeom>
          <a:noFill/>
          <a:ln w="9525">
            <a:noFill/>
            <a:miter lim="800000"/>
            <a:headEnd/>
            <a:tailEnd/>
          </a:ln>
        </p:spPr>
      </p:pic>
      <p:sp>
        <p:nvSpPr>
          <p:cNvPr id="49157" name="Rectangle 5"/>
          <p:cNvSpPr>
            <a:spLocks noGrp="1" noChangeArrowheads="1"/>
          </p:cNvSpPr>
          <p:nvPr>
            <p:ph type="body" idx="1"/>
          </p:nvPr>
        </p:nvSpPr>
        <p:spPr bwMode="auto">
          <a:xfrm>
            <a:off x="2286000" y="5791200"/>
            <a:ext cx="8229600" cy="4530725"/>
          </a:xfrm>
          <a:noFill/>
          <a:ln>
            <a:miter lim="800000"/>
            <a:headEnd/>
            <a:tailEnd/>
          </a:ln>
        </p:spPr>
        <p:txBody>
          <a:bodyPr vert="horz" wrap="square" lIns="91440" tIns="45720" rIns="91440" bIns="45720" numCol="1" anchor="t" anchorCtr="0" compatLnSpc="1">
            <a:prstTxWarp prst="textNoShape">
              <a:avLst/>
            </a:prstTxWarp>
          </a:bodyPr>
          <a:lstStyle/>
          <a:p>
            <a:endParaRPr lang="en-US" altLang="zh-CN" dirty="0"/>
          </a:p>
          <a:p>
            <a:endParaRPr lang="en-US" altLang="zh-CN" dirty="0"/>
          </a:p>
          <a:p>
            <a:endParaRPr lang="en-US" altLang="zh-CN" dirty="0"/>
          </a:p>
          <a:p>
            <a:endParaRPr lang="en-US" altLang="zh-CN" dirty="0"/>
          </a:p>
          <a:p>
            <a:endParaRPr lang="en-US" altLang="zh-CN" dirty="0"/>
          </a:p>
        </p:txBody>
      </p:sp>
      <p:sp>
        <p:nvSpPr>
          <p:cNvPr id="72710" name="Rectangle 6"/>
          <p:cNvSpPr>
            <a:spLocks noChangeArrowheads="1"/>
          </p:cNvSpPr>
          <p:nvPr/>
        </p:nvSpPr>
        <p:spPr bwMode="auto">
          <a:xfrm>
            <a:off x="1654686" y="1054589"/>
            <a:ext cx="1338828"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ct val="20000"/>
              </a:spcBef>
              <a:spcAft>
                <a:spcPts val="0"/>
              </a:spcAft>
              <a:buClr>
                <a:srgbClr val="4472C4"/>
              </a:buClr>
              <a:buSzPct val="65000"/>
              <a:buFont typeface="Wingdings" pitchFamily="2" charset="2"/>
              <a:buNone/>
              <a:tabLst/>
              <a:defRPr/>
            </a:pPr>
            <a:r>
              <a:rPr kumimoji="0" lang="zh-CN" altLang="en-US"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rPr>
              <a:t>分子电子学</a:t>
            </a:r>
            <a:endParaRPr kumimoji="0" lang="en-US" altLang="zh-CN"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endParaRPr>
          </a:p>
        </p:txBody>
      </p:sp>
      <p:pic>
        <p:nvPicPr>
          <p:cNvPr id="72711" name="Picture 7" descr="050608055511"/>
          <p:cNvPicPr>
            <a:picLocks noChangeAspect="1" noChangeArrowheads="1"/>
          </p:cNvPicPr>
          <p:nvPr/>
        </p:nvPicPr>
        <p:blipFill>
          <a:blip r:embed="rId4"/>
          <a:srcRect r="6667"/>
          <a:stretch>
            <a:fillRect/>
          </a:stretch>
        </p:blipFill>
        <p:spPr bwMode="auto">
          <a:xfrm>
            <a:off x="1528763" y="1447800"/>
            <a:ext cx="1595437" cy="2209800"/>
          </a:xfrm>
          <a:prstGeom prst="rect">
            <a:avLst/>
          </a:prstGeom>
          <a:noFill/>
          <a:ln w="9525">
            <a:noFill/>
            <a:miter lim="800000"/>
            <a:headEnd/>
            <a:tailEnd/>
          </a:ln>
        </p:spPr>
      </p:pic>
      <p:pic>
        <p:nvPicPr>
          <p:cNvPr id="72712" name="Picture 8" descr="13635bdd9e0"/>
          <p:cNvPicPr>
            <a:picLocks noChangeAspect="1" noChangeArrowheads="1"/>
          </p:cNvPicPr>
          <p:nvPr/>
        </p:nvPicPr>
        <p:blipFill>
          <a:blip r:embed="rId5"/>
          <a:srcRect/>
          <a:stretch>
            <a:fillRect/>
          </a:stretch>
        </p:blipFill>
        <p:spPr bwMode="auto">
          <a:xfrm>
            <a:off x="1066800" y="3962400"/>
            <a:ext cx="2514600" cy="1889125"/>
          </a:xfrm>
          <a:prstGeom prst="rect">
            <a:avLst/>
          </a:prstGeom>
          <a:noFill/>
          <a:ln w="9525">
            <a:noFill/>
            <a:miter lim="800000"/>
            <a:headEnd/>
            <a:tailEnd/>
          </a:ln>
        </p:spPr>
      </p:pic>
      <p:sp>
        <p:nvSpPr>
          <p:cNvPr id="72713" name="Rectangle 9"/>
          <p:cNvSpPr>
            <a:spLocks noChangeArrowheads="1"/>
          </p:cNvSpPr>
          <p:nvPr/>
        </p:nvSpPr>
        <p:spPr bwMode="auto">
          <a:xfrm>
            <a:off x="1616586" y="5952469"/>
            <a:ext cx="1338828"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rPr>
              <a:t>分子生物学</a:t>
            </a:r>
            <a:endParaRPr kumimoji="0" lang="en-US" altLang="zh-CN"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endParaRPr>
          </a:p>
        </p:txBody>
      </p:sp>
      <p:sp>
        <p:nvSpPr>
          <p:cNvPr id="72714" name="Rectangle 10"/>
          <p:cNvSpPr>
            <a:spLocks noChangeArrowheads="1"/>
          </p:cNvSpPr>
          <p:nvPr/>
        </p:nvSpPr>
        <p:spPr bwMode="auto">
          <a:xfrm>
            <a:off x="6254815" y="5874532"/>
            <a:ext cx="1107996"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rPr>
              <a:t>量子调控</a:t>
            </a:r>
            <a:endParaRPr kumimoji="0" lang="en-US" altLang="zh-CN"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endParaRPr>
          </a:p>
        </p:txBody>
      </p:sp>
      <p:sp>
        <p:nvSpPr>
          <p:cNvPr id="72715" name="Rectangle 11"/>
          <p:cNvSpPr>
            <a:spLocks noChangeArrowheads="1"/>
          </p:cNvSpPr>
          <p:nvPr/>
        </p:nvSpPr>
        <p:spPr bwMode="auto">
          <a:xfrm>
            <a:off x="5842262" y="1125022"/>
            <a:ext cx="1338828"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ct val="20000"/>
              </a:spcBef>
              <a:spcAft>
                <a:spcPts val="0"/>
              </a:spcAft>
              <a:buClr>
                <a:srgbClr val="4472C4"/>
              </a:buClr>
              <a:buSzPct val="65000"/>
              <a:buFont typeface="Wingdings" pitchFamily="2" charset="2"/>
              <a:buNone/>
              <a:tabLst/>
              <a:defRPr/>
            </a:pPr>
            <a:r>
              <a:rPr kumimoji="0" lang="zh-CN" altLang="en-US"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rPr>
              <a:t>单分子磁体</a:t>
            </a:r>
            <a:endParaRPr kumimoji="0" lang="en-US" altLang="zh-CN" sz="1800" b="1"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endParaRPr>
          </a:p>
        </p:txBody>
      </p:sp>
      <p:sp>
        <p:nvSpPr>
          <p:cNvPr id="49164" name="Oval 12"/>
          <p:cNvSpPr>
            <a:spLocks noChangeArrowheads="1"/>
          </p:cNvSpPr>
          <p:nvPr/>
        </p:nvSpPr>
        <p:spPr bwMode="auto">
          <a:xfrm>
            <a:off x="3365500" y="2895600"/>
            <a:ext cx="2286000" cy="1219200"/>
          </a:xfrm>
          <a:prstGeom prst="ellipse">
            <a:avLst/>
          </a:prstGeom>
          <a:solidFill>
            <a:srgbClr val="99CC00">
              <a:alpha val="45097"/>
            </a:srgbClr>
          </a:solidFill>
          <a:ln w="9525">
            <a:no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Impact" pitchFamily="34" charset="0"/>
                <a:ea typeface="等线" panose="02010600030101010101" pitchFamily="2" charset="-122"/>
                <a:cs typeface="+mn-cs"/>
              </a:rPr>
              <a:t>单分子</a:t>
            </a:r>
            <a:endParaRPr kumimoji="0" lang="en-US" altLang="zh-CN" sz="2800" b="1" i="0" u="none" strike="noStrike" kern="1200" cap="none" spc="0" normalizeH="0" baseline="0" noProof="0" dirty="0">
              <a:ln>
                <a:noFill/>
              </a:ln>
              <a:solidFill>
                <a:prstClr val="black"/>
              </a:solidFill>
              <a:effectLst/>
              <a:uLnTx/>
              <a:uFillTx/>
              <a:latin typeface="Impact" pitchFamily="34" charset="0"/>
              <a:ea typeface="等线" panose="02010600030101010101" pitchFamily="2" charset="-122"/>
              <a:cs typeface="+mn-cs"/>
            </a:endParaRPr>
          </a:p>
        </p:txBody>
      </p:sp>
      <p:sp>
        <p:nvSpPr>
          <p:cNvPr id="15" name="Rectangle 6">
            <a:extLst>
              <a:ext uri="{FF2B5EF4-FFF2-40B4-BE49-F238E27FC236}">
                <a16:creationId xmlns:a16="http://schemas.microsoft.com/office/drawing/2014/main" id="{F4D69840-0E5E-472E-AB94-C55078FBAA3A}"/>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单分子操控的意义</a:t>
            </a:r>
          </a:p>
        </p:txBody>
      </p:sp>
      <p:sp>
        <p:nvSpPr>
          <p:cNvPr id="16" name="Line 1">
            <a:extLst>
              <a:ext uri="{FF2B5EF4-FFF2-40B4-BE49-F238E27FC236}">
                <a16:creationId xmlns:a16="http://schemas.microsoft.com/office/drawing/2014/main" id="{E4269A5D-36CF-4DA0-A27B-CB7F45D84ED0}"/>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8909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par>
                                <p:cTn id="8" presetID="3" presetClass="entr" presetSubtype="10" fill="hold" nodeType="withEffect">
                                  <p:stCondLst>
                                    <p:cond delay="0"/>
                                  </p:stCondLst>
                                  <p:childTnLst>
                                    <p:set>
                                      <p:cBhvr>
                                        <p:cTn id="9" dur="1" fill="hold">
                                          <p:stCondLst>
                                            <p:cond delay="0"/>
                                          </p:stCondLst>
                                        </p:cTn>
                                        <p:tgtEl>
                                          <p:spTgt spid="72711"/>
                                        </p:tgtEl>
                                        <p:attrNameLst>
                                          <p:attrName>style.visibility</p:attrName>
                                        </p:attrNameLst>
                                      </p:cBhvr>
                                      <p:to>
                                        <p:strVal val="visible"/>
                                      </p:to>
                                    </p:set>
                                    <p:animEffect transition="in" filter="blinds(horizontal)">
                                      <p:cBhvr>
                                        <p:cTn id="10" dur="500"/>
                                        <p:tgtEl>
                                          <p:spTgt spid="727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blinds(horizontal)">
                                      <p:cBhvr>
                                        <p:cTn id="15" dur="500"/>
                                        <p:tgtEl>
                                          <p:spTgt spid="727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2713"/>
                                        </p:tgtEl>
                                        <p:attrNameLst>
                                          <p:attrName>style.visibility</p:attrName>
                                        </p:attrNameLst>
                                      </p:cBhvr>
                                      <p:to>
                                        <p:strVal val="visible"/>
                                      </p:to>
                                    </p:set>
                                    <p:animEffect transition="in" filter="blinds(horizontal)">
                                      <p:cBhvr>
                                        <p:cTn id="18" dur="500"/>
                                        <p:tgtEl>
                                          <p:spTgt spid="727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5"/>
                                        </p:tgtEl>
                                        <p:attrNameLst>
                                          <p:attrName>style.visibility</p:attrName>
                                        </p:attrNameLst>
                                      </p:cBhvr>
                                      <p:to>
                                        <p:strVal val="visible"/>
                                      </p:to>
                                    </p:set>
                                    <p:animEffect transition="in" filter="blinds(horizontal)">
                                      <p:cBhvr>
                                        <p:cTn id="23" dur="500"/>
                                        <p:tgtEl>
                                          <p:spTgt spid="72715"/>
                                        </p:tgtEl>
                                      </p:cBhvr>
                                    </p:animEffect>
                                  </p:childTnLst>
                                </p:cTn>
                              </p:par>
                              <p:par>
                                <p:cTn id="24" presetID="3" presetClass="entr" presetSubtype="10" fill="hold" nodeType="withEffect">
                                  <p:stCondLst>
                                    <p:cond delay="0"/>
                                  </p:stCondLst>
                                  <p:childTnLst>
                                    <p:set>
                                      <p:cBhvr>
                                        <p:cTn id="25" dur="1" fill="hold">
                                          <p:stCondLst>
                                            <p:cond delay="0"/>
                                          </p:stCondLst>
                                        </p:cTn>
                                        <p:tgtEl>
                                          <p:spTgt spid="72707"/>
                                        </p:tgtEl>
                                        <p:attrNameLst>
                                          <p:attrName>style.visibility</p:attrName>
                                        </p:attrNameLst>
                                      </p:cBhvr>
                                      <p:to>
                                        <p:strVal val="visible"/>
                                      </p:to>
                                    </p:set>
                                    <p:animEffect transition="in" filter="blinds(horizontal)">
                                      <p:cBhvr>
                                        <p:cTn id="26" dur="500"/>
                                        <p:tgtEl>
                                          <p:spTgt spid="7270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2714"/>
                                        </p:tgtEl>
                                        <p:attrNameLst>
                                          <p:attrName>style.visibility</p:attrName>
                                        </p:attrNameLst>
                                      </p:cBhvr>
                                      <p:to>
                                        <p:strVal val="visible"/>
                                      </p:to>
                                    </p:set>
                                    <p:animEffect transition="in" filter="blinds(horizontal)">
                                      <p:cBhvr>
                                        <p:cTn id="31" dur="500"/>
                                        <p:tgtEl>
                                          <p:spTgt spid="72714"/>
                                        </p:tgtEl>
                                      </p:cBhvr>
                                    </p:animEffect>
                                  </p:childTnLst>
                                </p:cTn>
                              </p:par>
                              <p:par>
                                <p:cTn id="32" presetID="3" presetClass="entr" presetSubtype="10" fill="hold"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linds(horizontal)">
                                      <p:cBhvr>
                                        <p:cTn id="34"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3" grpId="0"/>
      <p:bldP spid="72714" grpId="0"/>
      <p:bldP spid="7271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719" b="2203"/>
          <a:stretch>
            <a:fillRect/>
          </a:stretch>
        </p:blipFill>
        <p:spPr bwMode="auto">
          <a:xfrm>
            <a:off x="714375" y="0"/>
            <a:ext cx="5910263" cy="6500813"/>
          </a:xfrm>
          <a:prstGeom prst="rect">
            <a:avLst/>
          </a:prstGeom>
          <a:noFill/>
          <a:ln w="9525">
            <a:noFill/>
            <a:miter lim="800000"/>
            <a:headEnd/>
            <a:tailEnd/>
          </a:ln>
        </p:spPr>
      </p:pic>
      <p:sp>
        <p:nvSpPr>
          <p:cNvPr id="50179" name="Rectangle 8"/>
          <p:cNvSpPr>
            <a:spLocks noChangeArrowheads="1"/>
          </p:cNvSpPr>
          <p:nvPr/>
        </p:nvSpPr>
        <p:spPr bwMode="auto">
          <a:xfrm>
            <a:off x="4572000" y="6143625"/>
            <a:ext cx="4217988" cy="33655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Ying Jiang </a:t>
            </a:r>
            <a:r>
              <a:rPr kumimoji="0" lang="en-US" altLang="zh-CN" sz="1600" b="0" i="1"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et al.,</a:t>
            </a:r>
            <a:r>
              <a:rPr kumimoji="0" lang="en-US" altLang="zh-CN" sz="1600" b="1" i="1"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 Nature Chem.</a:t>
            </a:r>
            <a:r>
              <a:rPr kumimoji="0" lang="en-US" altLang="zh-CN" sz="1600" b="0" i="0" u="none" strike="noStrike" kern="1200" cap="none" spc="0" normalizeH="0" baseline="0" noProof="0">
                <a:ln>
                  <a:noFill/>
                </a:ln>
                <a:solidFill>
                  <a:prstClr val="black"/>
                </a:solidFill>
                <a:effectLst/>
                <a:uLnTx/>
                <a:uFillTx/>
                <a:latin typeface="Arial" pitchFamily="34" charset="0"/>
                <a:ea typeface="等线" panose="02010600030101010101" pitchFamily="2" charset="-122"/>
                <a:cs typeface="+mn-cs"/>
              </a:rPr>
              <a:t> 5, 36 (2013)</a:t>
            </a:r>
          </a:p>
        </p:txBody>
      </p:sp>
      <p:pic>
        <p:nvPicPr>
          <p:cNvPr id="50180" name="Picture 3"/>
          <p:cNvPicPr>
            <a:picLocks noChangeAspect="1" noChangeArrowheads="1"/>
          </p:cNvPicPr>
          <p:nvPr/>
        </p:nvPicPr>
        <p:blipFill>
          <a:blip r:embed="rId3"/>
          <a:srcRect/>
          <a:stretch>
            <a:fillRect/>
          </a:stretch>
        </p:blipFill>
        <p:spPr bwMode="auto">
          <a:xfrm>
            <a:off x="4929188" y="2428875"/>
            <a:ext cx="3081337" cy="3097213"/>
          </a:xfrm>
          <a:prstGeom prst="rect">
            <a:avLst/>
          </a:prstGeom>
          <a:noFill/>
          <a:ln w="9525">
            <a:noFill/>
            <a:miter lim="800000"/>
            <a:headEnd/>
            <a:tailEnd/>
          </a:ln>
        </p:spPr>
      </p:pic>
      <p:sp>
        <p:nvSpPr>
          <p:cNvPr id="5" name="Rectangle 6">
            <a:extLst>
              <a:ext uri="{FF2B5EF4-FFF2-40B4-BE49-F238E27FC236}">
                <a16:creationId xmlns:a16="http://schemas.microsoft.com/office/drawing/2014/main" id="{24262915-8B18-4365-8EA9-76DC9260EBED}"/>
              </a:ext>
            </a:extLst>
          </p:cNvPr>
          <p:cNvSpPr>
            <a:spLocks noChangeArrowheads="1"/>
          </p:cNvSpPr>
          <p:nvPr/>
        </p:nvSpPr>
        <p:spPr bwMode="auto">
          <a:xfrm>
            <a:off x="5121834" y="580455"/>
            <a:ext cx="379592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单分子器件的选键操控</a:t>
            </a:r>
          </a:p>
        </p:txBody>
      </p:sp>
    </p:spTree>
    <p:extLst>
      <p:ext uri="{BB962C8B-B14F-4D97-AF65-F5344CB8AC3E}">
        <p14:creationId xmlns:p14="http://schemas.microsoft.com/office/powerpoint/2010/main" val="1034261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2"/>
          <p:cNvPicPr>
            <a:picLocks noChangeAspect="1" noChangeArrowheads="1"/>
          </p:cNvPicPr>
          <p:nvPr/>
        </p:nvPicPr>
        <p:blipFill>
          <a:blip r:embed="rId4" cstate="print"/>
          <a:srcRect/>
          <a:stretch>
            <a:fillRect/>
          </a:stretch>
        </p:blipFill>
        <p:spPr bwMode="auto">
          <a:xfrm>
            <a:off x="419100" y="1420812"/>
            <a:ext cx="2171700" cy="2165350"/>
          </a:xfrm>
          <a:prstGeom prst="rect">
            <a:avLst/>
          </a:prstGeom>
          <a:noFill/>
          <a:ln w="9525">
            <a:noFill/>
            <a:miter lim="800000"/>
            <a:headEnd/>
            <a:tailEnd/>
          </a:ln>
          <a:effectLst/>
        </p:spPr>
      </p:pic>
      <p:pic>
        <p:nvPicPr>
          <p:cNvPr id="680963" name="Picture 3"/>
          <p:cNvPicPr>
            <a:picLocks noChangeAspect="1" noChangeArrowheads="1"/>
          </p:cNvPicPr>
          <p:nvPr/>
        </p:nvPicPr>
        <p:blipFill>
          <a:blip r:embed="rId5" cstate="print"/>
          <a:srcRect/>
          <a:stretch>
            <a:fillRect/>
          </a:stretch>
        </p:blipFill>
        <p:spPr bwMode="auto">
          <a:xfrm>
            <a:off x="419100" y="3706812"/>
            <a:ext cx="2166938" cy="2160588"/>
          </a:xfrm>
          <a:prstGeom prst="rect">
            <a:avLst/>
          </a:prstGeom>
          <a:noFill/>
          <a:ln w="9525">
            <a:noFill/>
            <a:miter lim="800000"/>
            <a:headEnd/>
            <a:tailEnd/>
          </a:ln>
          <a:effectLst/>
        </p:spPr>
      </p:pic>
      <p:sp>
        <p:nvSpPr>
          <p:cNvPr id="680964" name="AutoShape 4"/>
          <p:cNvSpPr>
            <a:spLocks noChangeArrowheads="1"/>
          </p:cNvSpPr>
          <p:nvPr/>
        </p:nvSpPr>
        <p:spPr bwMode="auto">
          <a:xfrm>
            <a:off x="1266825" y="3249612"/>
            <a:ext cx="457200" cy="762000"/>
          </a:xfrm>
          <a:prstGeom prst="upDownArrow">
            <a:avLst>
              <a:gd name="adj1" fmla="val 45833"/>
              <a:gd name="adj2" fmla="val 43750"/>
            </a:avLst>
          </a:prstGeom>
          <a:solidFill>
            <a:schemeClr val="accent2">
              <a:lumMod val="60000"/>
              <a:lumOff val="4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nvGrpSpPr>
          <p:cNvPr id="2" name="Group 5"/>
          <p:cNvGrpSpPr>
            <a:grpSpLocks/>
          </p:cNvGrpSpPr>
          <p:nvPr/>
        </p:nvGrpSpPr>
        <p:grpSpPr bwMode="auto">
          <a:xfrm>
            <a:off x="981075" y="1982787"/>
            <a:ext cx="1017588" cy="1036638"/>
            <a:chOff x="618" y="1201"/>
            <a:chExt cx="641" cy="653"/>
          </a:xfrm>
        </p:grpSpPr>
        <p:sp>
          <p:nvSpPr>
            <p:cNvPr id="680966" name="AutoShape 6"/>
            <p:cNvSpPr>
              <a:spLocks noChangeArrowheads="1"/>
            </p:cNvSpPr>
            <p:nvPr/>
          </p:nvSpPr>
          <p:spPr bwMode="auto">
            <a:xfrm flipH="1">
              <a:off x="828" y="1201"/>
              <a:ext cx="192" cy="164"/>
            </a:xfrm>
            <a:custGeom>
              <a:avLst/>
              <a:gdLst>
                <a:gd name="G0" fmla="+- -1520343 0 0"/>
                <a:gd name="G1" fmla="+- 11580195 0 0"/>
                <a:gd name="G2" fmla="+- -1520343 0 11580195"/>
                <a:gd name="G3" fmla="+- 10800 0 0"/>
                <a:gd name="G4" fmla="+- 0 0 -1520343"/>
                <a:gd name="T0" fmla="*/ 360 256 1"/>
                <a:gd name="T1" fmla="*/ 0 256 1"/>
                <a:gd name="G5" fmla="+- G2 T0 T1"/>
                <a:gd name="G6" fmla="?: G2 G2 G5"/>
                <a:gd name="G7" fmla="+- 0 0 G6"/>
                <a:gd name="G8" fmla="+- 5140 0 0"/>
                <a:gd name="G9" fmla="+- 0 0 11580195"/>
                <a:gd name="G10" fmla="+- 5140 0 2700"/>
                <a:gd name="G11" fmla="cos G10 -1520343"/>
                <a:gd name="G12" fmla="sin G10 -1520343"/>
                <a:gd name="G13" fmla="cos 13500 -1520343"/>
                <a:gd name="G14" fmla="sin 13500 -1520343"/>
                <a:gd name="G15" fmla="+- G11 10800 0"/>
                <a:gd name="G16" fmla="+- G12 10800 0"/>
                <a:gd name="G17" fmla="+- G13 10800 0"/>
                <a:gd name="G18" fmla="+- G14 10800 0"/>
                <a:gd name="G19" fmla="*/ 5140 1 2"/>
                <a:gd name="G20" fmla="+- G19 5400 0"/>
                <a:gd name="G21" fmla="cos G20 -1520343"/>
                <a:gd name="G22" fmla="sin G20 -1520343"/>
                <a:gd name="G23" fmla="+- G21 10800 0"/>
                <a:gd name="G24" fmla="+- G12 G23 G22"/>
                <a:gd name="G25" fmla="+- G22 G23 G11"/>
                <a:gd name="G26" fmla="cos 10800 -1520343"/>
                <a:gd name="G27" fmla="sin 10800 -1520343"/>
                <a:gd name="G28" fmla="cos 5140 -1520343"/>
                <a:gd name="G29" fmla="sin 5140 -1520343"/>
                <a:gd name="G30" fmla="+- G26 10800 0"/>
                <a:gd name="G31" fmla="+- G27 10800 0"/>
                <a:gd name="G32" fmla="+- G28 10800 0"/>
                <a:gd name="G33" fmla="+- G29 10800 0"/>
                <a:gd name="G34" fmla="+- G19 5400 0"/>
                <a:gd name="G35" fmla="cos G34 11580195"/>
                <a:gd name="G36" fmla="sin G34 11580195"/>
                <a:gd name="G37" fmla="+/ 11580195 -1520343 2"/>
                <a:gd name="T2" fmla="*/ 180 256 1"/>
                <a:gd name="T3" fmla="*/ 0 256 1"/>
                <a:gd name="G38" fmla="+- G37 T2 T3"/>
                <a:gd name="G39" fmla="?: G2 G37 G38"/>
                <a:gd name="G40" fmla="cos 10800 G39"/>
                <a:gd name="G41" fmla="sin 10800 G39"/>
                <a:gd name="G42" fmla="cos 5140 G39"/>
                <a:gd name="G43" fmla="sin 5140 G39"/>
                <a:gd name="G44" fmla="+- G40 10800 0"/>
                <a:gd name="G45" fmla="+- G41 10800 0"/>
                <a:gd name="G46" fmla="+- G42 10800 0"/>
                <a:gd name="G47" fmla="+- G43 10800 0"/>
                <a:gd name="G48" fmla="+- G35 10800 0"/>
                <a:gd name="G49" fmla="+- G36 10800 0"/>
                <a:gd name="T4" fmla="*/ 8324 w 21600"/>
                <a:gd name="T5" fmla="*/ 287 h 21600"/>
                <a:gd name="T6" fmla="*/ 2843 w 21600"/>
                <a:gd name="T7" fmla="*/ 11258 h 21600"/>
                <a:gd name="T8" fmla="*/ 9621 w 21600"/>
                <a:gd name="T9" fmla="*/ 5796 h 21600"/>
                <a:gd name="T10" fmla="*/ 23208 w 21600"/>
                <a:gd name="T11" fmla="*/ 5482 h 21600"/>
                <a:gd name="T12" fmla="*/ 20303 w 21600"/>
                <a:gd name="T13" fmla="*/ 12743 h 21600"/>
                <a:gd name="T14" fmla="*/ 13042 w 21600"/>
                <a:gd name="T15" fmla="*/ 98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2">
                <a:lumMod val="60000"/>
                <a:lumOff val="4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0967" name="AutoShape 7"/>
            <p:cNvSpPr>
              <a:spLocks noChangeArrowheads="1"/>
            </p:cNvSpPr>
            <p:nvPr/>
          </p:nvSpPr>
          <p:spPr bwMode="auto">
            <a:xfrm rot="16200000" flipH="1">
              <a:off x="604" y="1470"/>
              <a:ext cx="192" cy="164"/>
            </a:xfrm>
            <a:custGeom>
              <a:avLst/>
              <a:gdLst>
                <a:gd name="G0" fmla="+- -1520343 0 0"/>
                <a:gd name="G1" fmla="+- 11580195 0 0"/>
                <a:gd name="G2" fmla="+- -1520343 0 11580195"/>
                <a:gd name="G3" fmla="+- 10800 0 0"/>
                <a:gd name="G4" fmla="+- 0 0 -1520343"/>
                <a:gd name="T0" fmla="*/ 360 256 1"/>
                <a:gd name="T1" fmla="*/ 0 256 1"/>
                <a:gd name="G5" fmla="+- G2 T0 T1"/>
                <a:gd name="G6" fmla="?: G2 G2 G5"/>
                <a:gd name="G7" fmla="+- 0 0 G6"/>
                <a:gd name="G8" fmla="+- 5140 0 0"/>
                <a:gd name="G9" fmla="+- 0 0 11580195"/>
                <a:gd name="G10" fmla="+- 5140 0 2700"/>
                <a:gd name="G11" fmla="cos G10 -1520343"/>
                <a:gd name="G12" fmla="sin G10 -1520343"/>
                <a:gd name="G13" fmla="cos 13500 -1520343"/>
                <a:gd name="G14" fmla="sin 13500 -1520343"/>
                <a:gd name="G15" fmla="+- G11 10800 0"/>
                <a:gd name="G16" fmla="+- G12 10800 0"/>
                <a:gd name="G17" fmla="+- G13 10800 0"/>
                <a:gd name="G18" fmla="+- G14 10800 0"/>
                <a:gd name="G19" fmla="*/ 5140 1 2"/>
                <a:gd name="G20" fmla="+- G19 5400 0"/>
                <a:gd name="G21" fmla="cos G20 -1520343"/>
                <a:gd name="G22" fmla="sin G20 -1520343"/>
                <a:gd name="G23" fmla="+- G21 10800 0"/>
                <a:gd name="G24" fmla="+- G12 G23 G22"/>
                <a:gd name="G25" fmla="+- G22 G23 G11"/>
                <a:gd name="G26" fmla="cos 10800 -1520343"/>
                <a:gd name="G27" fmla="sin 10800 -1520343"/>
                <a:gd name="G28" fmla="cos 5140 -1520343"/>
                <a:gd name="G29" fmla="sin 5140 -1520343"/>
                <a:gd name="G30" fmla="+- G26 10800 0"/>
                <a:gd name="G31" fmla="+- G27 10800 0"/>
                <a:gd name="G32" fmla="+- G28 10800 0"/>
                <a:gd name="G33" fmla="+- G29 10800 0"/>
                <a:gd name="G34" fmla="+- G19 5400 0"/>
                <a:gd name="G35" fmla="cos G34 11580195"/>
                <a:gd name="G36" fmla="sin G34 11580195"/>
                <a:gd name="G37" fmla="+/ 11580195 -1520343 2"/>
                <a:gd name="T2" fmla="*/ 180 256 1"/>
                <a:gd name="T3" fmla="*/ 0 256 1"/>
                <a:gd name="G38" fmla="+- G37 T2 T3"/>
                <a:gd name="G39" fmla="?: G2 G37 G38"/>
                <a:gd name="G40" fmla="cos 10800 G39"/>
                <a:gd name="G41" fmla="sin 10800 G39"/>
                <a:gd name="G42" fmla="cos 5140 G39"/>
                <a:gd name="G43" fmla="sin 5140 G39"/>
                <a:gd name="G44" fmla="+- G40 10800 0"/>
                <a:gd name="G45" fmla="+- G41 10800 0"/>
                <a:gd name="G46" fmla="+- G42 10800 0"/>
                <a:gd name="G47" fmla="+- G43 10800 0"/>
                <a:gd name="G48" fmla="+- G35 10800 0"/>
                <a:gd name="G49" fmla="+- G36 10800 0"/>
                <a:gd name="T4" fmla="*/ 8324 w 21600"/>
                <a:gd name="T5" fmla="*/ 287 h 21600"/>
                <a:gd name="T6" fmla="*/ 2843 w 21600"/>
                <a:gd name="T7" fmla="*/ 11258 h 21600"/>
                <a:gd name="T8" fmla="*/ 9621 w 21600"/>
                <a:gd name="T9" fmla="*/ 5796 h 21600"/>
                <a:gd name="T10" fmla="*/ 23208 w 21600"/>
                <a:gd name="T11" fmla="*/ 5482 h 21600"/>
                <a:gd name="T12" fmla="*/ 20303 w 21600"/>
                <a:gd name="T13" fmla="*/ 12743 h 21600"/>
                <a:gd name="T14" fmla="*/ 13042 w 21600"/>
                <a:gd name="T15" fmla="*/ 98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2">
                <a:lumMod val="60000"/>
                <a:lumOff val="4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0968" name="AutoShape 8"/>
            <p:cNvSpPr>
              <a:spLocks noChangeArrowheads="1"/>
            </p:cNvSpPr>
            <p:nvPr/>
          </p:nvSpPr>
          <p:spPr bwMode="auto">
            <a:xfrm rot="10800000" flipH="1">
              <a:off x="858" y="1690"/>
              <a:ext cx="192" cy="164"/>
            </a:xfrm>
            <a:custGeom>
              <a:avLst/>
              <a:gdLst>
                <a:gd name="G0" fmla="+- -1520343 0 0"/>
                <a:gd name="G1" fmla="+- 11580195 0 0"/>
                <a:gd name="G2" fmla="+- -1520343 0 11580195"/>
                <a:gd name="G3" fmla="+- 10800 0 0"/>
                <a:gd name="G4" fmla="+- 0 0 -1520343"/>
                <a:gd name="T0" fmla="*/ 360 256 1"/>
                <a:gd name="T1" fmla="*/ 0 256 1"/>
                <a:gd name="G5" fmla="+- G2 T0 T1"/>
                <a:gd name="G6" fmla="?: G2 G2 G5"/>
                <a:gd name="G7" fmla="+- 0 0 G6"/>
                <a:gd name="G8" fmla="+- 5140 0 0"/>
                <a:gd name="G9" fmla="+- 0 0 11580195"/>
                <a:gd name="G10" fmla="+- 5140 0 2700"/>
                <a:gd name="G11" fmla="cos G10 -1520343"/>
                <a:gd name="G12" fmla="sin G10 -1520343"/>
                <a:gd name="G13" fmla="cos 13500 -1520343"/>
                <a:gd name="G14" fmla="sin 13500 -1520343"/>
                <a:gd name="G15" fmla="+- G11 10800 0"/>
                <a:gd name="G16" fmla="+- G12 10800 0"/>
                <a:gd name="G17" fmla="+- G13 10800 0"/>
                <a:gd name="G18" fmla="+- G14 10800 0"/>
                <a:gd name="G19" fmla="*/ 5140 1 2"/>
                <a:gd name="G20" fmla="+- G19 5400 0"/>
                <a:gd name="G21" fmla="cos G20 -1520343"/>
                <a:gd name="G22" fmla="sin G20 -1520343"/>
                <a:gd name="G23" fmla="+- G21 10800 0"/>
                <a:gd name="G24" fmla="+- G12 G23 G22"/>
                <a:gd name="G25" fmla="+- G22 G23 G11"/>
                <a:gd name="G26" fmla="cos 10800 -1520343"/>
                <a:gd name="G27" fmla="sin 10800 -1520343"/>
                <a:gd name="G28" fmla="cos 5140 -1520343"/>
                <a:gd name="G29" fmla="sin 5140 -1520343"/>
                <a:gd name="G30" fmla="+- G26 10800 0"/>
                <a:gd name="G31" fmla="+- G27 10800 0"/>
                <a:gd name="G32" fmla="+- G28 10800 0"/>
                <a:gd name="G33" fmla="+- G29 10800 0"/>
                <a:gd name="G34" fmla="+- G19 5400 0"/>
                <a:gd name="G35" fmla="cos G34 11580195"/>
                <a:gd name="G36" fmla="sin G34 11580195"/>
                <a:gd name="G37" fmla="+/ 11580195 -1520343 2"/>
                <a:gd name="T2" fmla="*/ 180 256 1"/>
                <a:gd name="T3" fmla="*/ 0 256 1"/>
                <a:gd name="G38" fmla="+- G37 T2 T3"/>
                <a:gd name="G39" fmla="?: G2 G37 G38"/>
                <a:gd name="G40" fmla="cos 10800 G39"/>
                <a:gd name="G41" fmla="sin 10800 G39"/>
                <a:gd name="G42" fmla="cos 5140 G39"/>
                <a:gd name="G43" fmla="sin 5140 G39"/>
                <a:gd name="G44" fmla="+- G40 10800 0"/>
                <a:gd name="G45" fmla="+- G41 10800 0"/>
                <a:gd name="G46" fmla="+- G42 10800 0"/>
                <a:gd name="G47" fmla="+- G43 10800 0"/>
                <a:gd name="G48" fmla="+- G35 10800 0"/>
                <a:gd name="G49" fmla="+- G36 10800 0"/>
                <a:gd name="T4" fmla="*/ 8324 w 21600"/>
                <a:gd name="T5" fmla="*/ 287 h 21600"/>
                <a:gd name="T6" fmla="*/ 2843 w 21600"/>
                <a:gd name="T7" fmla="*/ 11258 h 21600"/>
                <a:gd name="T8" fmla="*/ 9621 w 21600"/>
                <a:gd name="T9" fmla="*/ 5796 h 21600"/>
                <a:gd name="T10" fmla="*/ 23208 w 21600"/>
                <a:gd name="T11" fmla="*/ 5482 h 21600"/>
                <a:gd name="T12" fmla="*/ 20303 w 21600"/>
                <a:gd name="T13" fmla="*/ 12743 h 21600"/>
                <a:gd name="T14" fmla="*/ 13042 w 21600"/>
                <a:gd name="T15" fmla="*/ 98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2">
                <a:lumMod val="60000"/>
                <a:lumOff val="4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0969" name="AutoShape 9"/>
            <p:cNvSpPr>
              <a:spLocks noChangeArrowheads="1"/>
            </p:cNvSpPr>
            <p:nvPr/>
          </p:nvSpPr>
          <p:spPr bwMode="auto">
            <a:xfrm rot="5400000" flipH="1">
              <a:off x="1081" y="1425"/>
              <a:ext cx="192" cy="164"/>
            </a:xfrm>
            <a:custGeom>
              <a:avLst/>
              <a:gdLst>
                <a:gd name="G0" fmla="+- -1520343 0 0"/>
                <a:gd name="G1" fmla="+- 11580195 0 0"/>
                <a:gd name="G2" fmla="+- -1520343 0 11580195"/>
                <a:gd name="G3" fmla="+- 10800 0 0"/>
                <a:gd name="G4" fmla="+- 0 0 -1520343"/>
                <a:gd name="T0" fmla="*/ 360 256 1"/>
                <a:gd name="T1" fmla="*/ 0 256 1"/>
                <a:gd name="G5" fmla="+- G2 T0 T1"/>
                <a:gd name="G6" fmla="?: G2 G2 G5"/>
                <a:gd name="G7" fmla="+- 0 0 G6"/>
                <a:gd name="G8" fmla="+- 5140 0 0"/>
                <a:gd name="G9" fmla="+- 0 0 11580195"/>
                <a:gd name="G10" fmla="+- 5140 0 2700"/>
                <a:gd name="G11" fmla="cos G10 -1520343"/>
                <a:gd name="G12" fmla="sin G10 -1520343"/>
                <a:gd name="G13" fmla="cos 13500 -1520343"/>
                <a:gd name="G14" fmla="sin 13500 -1520343"/>
                <a:gd name="G15" fmla="+- G11 10800 0"/>
                <a:gd name="G16" fmla="+- G12 10800 0"/>
                <a:gd name="G17" fmla="+- G13 10800 0"/>
                <a:gd name="G18" fmla="+- G14 10800 0"/>
                <a:gd name="G19" fmla="*/ 5140 1 2"/>
                <a:gd name="G20" fmla="+- G19 5400 0"/>
                <a:gd name="G21" fmla="cos G20 -1520343"/>
                <a:gd name="G22" fmla="sin G20 -1520343"/>
                <a:gd name="G23" fmla="+- G21 10800 0"/>
                <a:gd name="G24" fmla="+- G12 G23 G22"/>
                <a:gd name="G25" fmla="+- G22 G23 G11"/>
                <a:gd name="G26" fmla="cos 10800 -1520343"/>
                <a:gd name="G27" fmla="sin 10800 -1520343"/>
                <a:gd name="G28" fmla="cos 5140 -1520343"/>
                <a:gd name="G29" fmla="sin 5140 -1520343"/>
                <a:gd name="G30" fmla="+- G26 10800 0"/>
                <a:gd name="G31" fmla="+- G27 10800 0"/>
                <a:gd name="G32" fmla="+- G28 10800 0"/>
                <a:gd name="G33" fmla="+- G29 10800 0"/>
                <a:gd name="G34" fmla="+- G19 5400 0"/>
                <a:gd name="G35" fmla="cos G34 11580195"/>
                <a:gd name="G36" fmla="sin G34 11580195"/>
                <a:gd name="G37" fmla="+/ 11580195 -1520343 2"/>
                <a:gd name="T2" fmla="*/ 180 256 1"/>
                <a:gd name="T3" fmla="*/ 0 256 1"/>
                <a:gd name="G38" fmla="+- G37 T2 T3"/>
                <a:gd name="G39" fmla="?: G2 G37 G38"/>
                <a:gd name="G40" fmla="cos 10800 G39"/>
                <a:gd name="G41" fmla="sin 10800 G39"/>
                <a:gd name="G42" fmla="cos 5140 G39"/>
                <a:gd name="G43" fmla="sin 5140 G39"/>
                <a:gd name="G44" fmla="+- G40 10800 0"/>
                <a:gd name="G45" fmla="+- G41 10800 0"/>
                <a:gd name="G46" fmla="+- G42 10800 0"/>
                <a:gd name="G47" fmla="+- G43 10800 0"/>
                <a:gd name="G48" fmla="+- G35 10800 0"/>
                <a:gd name="G49" fmla="+- G36 10800 0"/>
                <a:gd name="T4" fmla="*/ 8324 w 21600"/>
                <a:gd name="T5" fmla="*/ 287 h 21600"/>
                <a:gd name="T6" fmla="*/ 2843 w 21600"/>
                <a:gd name="T7" fmla="*/ 11258 h 21600"/>
                <a:gd name="T8" fmla="*/ 9621 w 21600"/>
                <a:gd name="T9" fmla="*/ 5796 h 21600"/>
                <a:gd name="T10" fmla="*/ 23208 w 21600"/>
                <a:gd name="T11" fmla="*/ 5482 h 21600"/>
                <a:gd name="T12" fmla="*/ 20303 w 21600"/>
                <a:gd name="T13" fmla="*/ 12743 h 21600"/>
                <a:gd name="T14" fmla="*/ 13042 w 21600"/>
                <a:gd name="T15" fmla="*/ 983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2">
                <a:lumMod val="60000"/>
                <a:lumOff val="4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sp>
        <p:nvSpPr>
          <p:cNvPr id="680970" name="Text Box 10"/>
          <p:cNvSpPr txBox="1">
            <a:spLocks noChangeArrowheads="1"/>
          </p:cNvSpPr>
          <p:nvPr/>
        </p:nvSpPr>
        <p:spPr bwMode="auto">
          <a:xfrm>
            <a:off x="696118" y="974184"/>
            <a:ext cx="1541463" cy="40011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Times New Roman" pitchFamily="18" charset="0"/>
                <a:ea typeface="Arial Unicode MS" pitchFamily="34" charset="-122"/>
                <a:cs typeface="Times New Roman" pitchFamily="18" charset="0"/>
              </a:rPr>
              <a:t>手性切换</a:t>
            </a:r>
            <a:endParaRPr kumimoji="0" lang="en-US" altLang="zh-CN" sz="2000" b="0" i="0" u="none" strike="noStrike" kern="1200" cap="none" spc="0" normalizeH="0" baseline="0" noProof="0" dirty="0">
              <a:ln>
                <a:noFill/>
              </a:ln>
              <a:solidFill>
                <a:prstClr val="white"/>
              </a:solidFill>
              <a:effectLst/>
              <a:uLnTx/>
              <a:uFillTx/>
              <a:latin typeface="Times New Roman" pitchFamily="18" charset="0"/>
              <a:ea typeface="Arial Unicode MS" pitchFamily="34" charset="-122"/>
              <a:cs typeface="Times New Roman" pitchFamily="18" charset="0"/>
            </a:endParaRPr>
          </a:p>
        </p:txBody>
      </p:sp>
      <p:sp>
        <p:nvSpPr>
          <p:cNvPr id="680972" name="Text Box 12"/>
          <p:cNvSpPr txBox="1">
            <a:spLocks noChangeArrowheads="1"/>
          </p:cNvSpPr>
          <p:nvPr/>
        </p:nvSpPr>
        <p:spPr bwMode="auto">
          <a:xfrm>
            <a:off x="2819400" y="977419"/>
            <a:ext cx="3960812" cy="396875"/>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itchFamily="34" charset="0"/>
                <a:ea typeface="等线" panose="02010600030101010101" pitchFamily="2" charset="-122"/>
                <a:cs typeface="+mn-cs"/>
              </a:rPr>
              <a:t>Proton transfer manipulated by STM</a:t>
            </a:r>
          </a:p>
        </p:txBody>
      </p:sp>
      <p:sp>
        <p:nvSpPr>
          <p:cNvPr id="680973" name="Rectangle 13"/>
          <p:cNvSpPr>
            <a:spLocks noChangeArrowheads="1"/>
          </p:cNvSpPr>
          <p:nvPr/>
        </p:nvSpPr>
        <p:spPr bwMode="auto">
          <a:xfrm>
            <a:off x="4728323" y="6354198"/>
            <a:ext cx="4339478" cy="369332"/>
          </a:xfrm>
          <a:prstGeom prst="rect">
            <a:avLst/>
          </a:prstGeom>
          <a:noFill/>
          <a:ln w="9525">
            <a:noFill/>
            <a:miter lim="800000"/>
            <a:headEnd/>
            <a:tailEnd/>
          </a:ln>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Meng,</a:t>
            </a:r>
            <a:r>
              <a:rPr kumimoji="0" lang="zh-CN" altLang="en-US" sz="1800"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 </a:t>
            </a:r>
            <a:r>
              <a:rPr kumimoji="0" lang="en-US" altLang="zh-CN" sz="1800" b="1"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YJ</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 </a:t>
            </a:r>
            <a:r>
              <a:rPr kumimoji="0" lang="en-US" altLang="zh-CN" sz="1800" b="0" i="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 </a:t>
            </a:r>
            <a:r>
              <a:rPr kumimoji="0" lang="en-US" altLang="zh-CN" sz="1800" b="1" i="1"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Nat. Phys. </a:t>
            </a:r>
            <a:r>
              <a:rPr kumimoji="0" lang="en-US" altLang="zh-CN" sz="1800" b="0" i="0" u="none" strike="noStrike" kern="1200" cap="none" spc="0" normalizeH="0" baseline="0" noProof="0" dirty="0">
                <a:ln>
                  <a:noFill/>
                </a:ln>
                <a:solidFill>
                  <a:prstClr val="black"/>
                </a:solidFill>
                <a:effectLst/>
                <a:uLnTx/>
                <a:uFillTx/>
                <a:latin typeface="Times New Roman" pitchFamily="18" charset="0"/>
                <a:ea typeface="等线" panose="02010600030101010101" pitchFamily="2" charset="-122"/>
                <a:cs typeface="Times New Roman" pitchFamily="18" charset="0"/>
              </a:rPr>
              <a:t>11, 235 (2015)</a:t>
            </a:r>
            <a:endParaRPr kumimoji="0" lang="zh-CN" altLang="en-US" sz="1800" b="1" i="1" u="none" strike="noStrike" kern="1200" cap="none" spc="0" normalizeH="0" baseline="0" noProof="0" dirty="0">
              <a:ln>
                <a:noFill/>
              </a:ln>
              <a:solidFill>
                <a:srgbClr val="000000"/>
              </a:solidFill>
              <a:effectLst/>
              <a:uLnTx/>
              <a:uFillTx/>
              <a:latin typeface="Times New Roman"/>
              <a:ea typeface="宋体"/>
              <a:cs typeface="+mn-cs"/>
            </a:endParaRPr>
          </a:p>
        </p:txBody>
      </p:sp>
      <p:sp>
        <p:nvSpPr>
          <p:cNvPr id="14" name="Rectangle 2"/>
          <p:cNvSpPr txBox="1">
            <a:spLocks noChangeArrowheads="1"/>
          </p:cNvSpPr>
          <p:nvPr/>
        </p:nvSpPr>
        <p:spPr bwMode="auto">
          <a:xfrm>
            <a:off x="381000" y="228600"/>
            <a:ext cx="8229600" cy="484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操控氢的断键和成键</a:t>
            </a:r>
            <a:endPar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15" name="Supplementary Movie 2.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2819400" y="1447800"/>
            <a:ext cx="5892800" cy="4419600"/>
          </a:xfrm>
          <a:prstGeom prst="rect">
            <a:avLst/>
          </a:prstGeom>
        </p:spPr>
      </p:pic>
      <p:sp>
        <p:nvSpPr>
          <p:cNvPr id="16" name="Line 1">
            <a:extLst>
              <a:ext uri="{FF2B5EF4-FFF2-40B4-BE49-F238E27FC236}">
                <a16:creationId xmlns:a16="http://schemas.microsoft.com/office/drawing/2014/main" id="{D3C04C0E-1BF6-4ED4-B928-676E64E84198}"/>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587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Effect transition="in" filter="blinds(horizontal)">
                                      <p:cBhvr>
                                        <p:cTn id="12" dur="500"/>
                                        <p:tgtEl>
                                          <p:spTgt spid="6809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video>
              <p:cMediaNode>
                <p:cTn id="18" repeatCount="indefinite" fill="remove" display="0">
                  <p:stCondLst>
                    <p:cond delay="indefinite"/>
                  </p:stCondLst>
                  <p:endCondLst>
                    <p:cond evt="onNext" delay="0">
                      <p:tgtEl>
                        <p:sldTgt/>
                      </p:tgtEl>
                    </p:cond>
                    <p:cond evt="onPrev" delay="0">
                      <p:tgtEl>
                        <p:sldTgt/>
                      </p:tgtEl>
                    </p:cond>
                  </p:endCondLst>
                </p:cTn>
                <p:tgtEl>
                  <p:spTgt spid="15"/>
                </p:tgtEl>
              </p:cMediaNode>
            </p:video>
          </p:childTnLst>
        </p:cTn>
      </p:par>
    </p:tnLst>
    <p:bldLst>
      <p:bldP spid="68096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2">
            <a:extLst>
              <a:ext uri="{FF2B5EF4-FFF2-40B4-BE49-F238E27FC236}">
                <a16:creationId xmlns:a16="http://schemas.microsoft.com/office/drawing/2014/main" id="{5F6058A2-AA21-45ED-94E5-D5FE1263DD1E}"/>
              </a:ext>
            </a:extLst>
          </p:cNvPr>
          <p:cNvSpPr txBox="1">
            <a:spLocks/>
          </p:cNvSpPr>
          <p:nvPr/>
        </p:nvSpPr>
        <p:spPr>
          <a:xfrm>
            <a:off x="1088861" y="478581"/>
            <a:ext cx="6966277" cy="7336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水解制氢</a:t>
            </a:r>
          </a:p>
        </p:txBody>
      </p:sp>
      <p:grpSp>
        <p:nvGrpSpPr>
          <p:cNvPr id="21" name="组合 20">
            <a:extLst>
              <a:ext uri="{FF2B5EF4-FFF2-40B4-BE49-F238E27FC236}">
                <a16:creationId xmlns:a16="http://schemas.microsoft.com/office/drawing/2014/main" id="{8958063E-6D6B-428C-B1C3-E976BC60EE03}"/>
              </a:ext>
            </a:extLst>
          </p:cNvPr>
          <p:cNvGrpSpPr/>
          <p:nvPr/>
        </p:nvGrpSpPr>
        <p:grpSpPr>
          <a:xfrm>
            <a:off x="1594556" y="1753303"/>
            <a:ext cx="2335961" cy="3025325"/>
            <a:chOff x="1178978" y="1983610"/>
            <a:chExt cx="2866996" cy="3754381"/>
          </a:xfrm>
        </p:grpSpPr>
        <p:pic>
          <p:nvPicPr>
            <p:cNvPr id="22" name="Picture 4" descr="http://www.kepu.net.cn/gb/ydrhcz/ydrhcz_wap/ydrhcz_wap_zpzs/201708/W020170803450878004954.jpg">
              <a:extLst>
                <a:ext uri="{FF2B5EF4-FFF2-40B4-BE49-F238E27FC236}">
                  <a16:creationId xmlns:a16="http://schemas.microsoft.com/office/drawing/2014/main" id="{6F275A75-1C1A-42F8-9232-33ECD979F3B9}"/>
                </a:ext>
              </a:extLst>
            </p:cNvPr>
            <p:cNvPicPr>
              <a:picLocks noChangeAspect="1" noChangeArrowheads="1"/>
            </p:cNvPicPr>
            <p:nvPr/>
          </p:nvPicPr>
          <p:blipFill>
            <a:blip r:embed="rId2" cstate="print"/>
            <a:srcRect/>
            <a:stretch>
              <a:fillRect/>
            </a:stretch>
          </p:blipFill>
          <p:spPr bwMode="auto">
            <a:xfrm>
              <a:off x="1178978" y="1983610"/>
              <a:ext cx="2866996" cy="2149508"/>
            </a:xfrm>
            <a:prstGeom prst="rect">
              <a:avLst/>
            </a:prstGeom>
            <a:noFill/>
          </p:spPr>
        </p:pic>
        <p:pic>
          <p:nvPicPr>
            <p:cNvPr id="23" name="Picture 6" descr="http://www.kepu.net.cn/gb/ydrhcz/ydrhcz_wap/ydrhcz_wap_zpzs/201708/W020170803450878004662.jpg">
              <a:extLst>
                <a:ext uri="{FF2B5EF4-FFF2-40B4-BE49-F238E27FC236}">
                  <a16:creationId xmlns:a16="http://schemas.microsoft.com/office/drawing/2014/main" id="{30B1813F-5880-42DF-A737-5820929E587C}"/>
                </a:ext>
              </a:extLst>
            </p:cNvPr>
            <p:cNvPicPr>
              <a:picLocks noChangeAspect="1" noChangeArrowheads="1"/>
            </p:cNvPicPr>
            <p:nvPr/>
          </p:nvPicPr>
          <p:blipFill>
            <a:blip r:embed="rId3" cstate="print"/>
            <a:srcRect/>
            <a:stretch>
              <a:fillRect/>
            </a:stretch>
          </p:blipFill>
          <p:spPr bwMode="auto">
            <a:xfrm>
              <a:off x="1178978" y="3887024"/>
              <a:ext cx="2866996" cy="1850967"/>
            </a:xfrm>
            <a:prstGeom prst="rect">
              <a:avLst/>
            </a:prstGeom>
            <a:noFill/>
          </p:spPr>
        </p:pic>
      </p:grpSp>
      <p:pic>
        <p:nvPicPr>
          <p:cNvPr id="24" name="Picture 2" descr="https://timgsa.baidu.com/timg?image&amp;quality=80&amp;size=b9999_10000&amp;sec=1559247937339&amp;di=9cf097f255ff405a6d05f90652bb3553&amp;imgtype=0&amp;src=http%3A%2F%2Fpic.baike.soso.com%2Fugc%2Fbaikepic2%2F2839%2F20170727101435-69439086.jpg%2F0">
            <a:extLst>
              <a:ext uri="{FF2B5EF4-FFF2-40B4-BE49-F238E27FC236}">
                <a16:creationId xmlns:a16="http://schemas.microsoft.com/office/drawing/2014/main" id="{0527167D-9B1E-449F-84FA-04C4C9D7C846}"/>
              </a:ext>
            </a:extLst>
          </p:cNvPr>
          <p:cNvPicPr>
            <a:picLocks noChangeAspect="1" noChangeArrowheads="1"/>
          </p:cNvPicPr>
          <p:nvPr/>
        </p:nvPicPr>
        <p:blipFill>
          <a:blip r:embed="rId4" cstate="print"/>
          <a:srcRect/>
          <a:stretch>
            <a:fillRect/>
          </a:stretch>
        </p:blipFill>
        <p:spPr bwMode="auto">
          <a:xfrm>
            <a:off x="4780249" y="1753303"/>
            <a:ext cx="3019148" cy="3025325"/>
          </a:xfrm>
          <a:prstGeom prst="rect">
            <a:avLst/>
          </a:prstGeom>
          <a:noFill/>
        </p:spPr>
      </p:pic>
      <p:sp>
        <p:nvSpPr>
          <p:cNvPr id="25" name="矩形 24">
            <a:extLst>
              <a:ext uri="{FF2B5EF4-FFF2-40B4-BE49-F238E27FC236}">
                <a16:creationId xmlns:a16="http://schemas.microsoft.com/office/drawing/2014/main" id="{0DF7E1C8-57AE-4235-A323-A7AF4C4A1F2D}"/>
              </a:ext>
            </a:extLst>
          </p:cNvPr>
          <p:cNvSpPr/>
          <p:nvPr/>
        </p:nvSpPr>
        <p:spPr>
          <a:xfrm>
            <a:off x="4166383" y="5008156"/>
            <a:ext cx="4246880" cy="5027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电解水制氢</a:t>
            </a:r>
            <a:endParaRPr kumimoji="0" lang="en-US" altLang="zh-CN"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28" name="矩形 27">
            <a:extLst>
              <a:ext uri="{FF2B5EF4-FFF2-40B4-BE49-F238E27FC236}">
                <a16:creationId xmlns:a16="http://schemas.microsoft.com/office/drawing/2014/main" id="{68B84543-FD4A-4DCE-884D-1DF0279F9C09}"/>
              </a:ext>
            </a:extLst>
          </p:cNvPr>
          <p:cNvSpPr/>
          <p:nvPr/>
        </p:nvSpPr>
        <p:spPr>
          <a:xfrm>
            <a:off x="5264000" y="5561560"/>
            <a:ext cx="2831130" cy="874407"/>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1. </a:t>
            </a:r>
            <a:r>
              <a:rPr kumimoji="0" lang="zh-CN" altLang="en-US"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昂贵的电极材料（</a:t>
            </a:r>
            <a:r>
              <a:rPr kumimoji="0" lang="en-US" altLang="zh-CN"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Pt</a:t>
            </a:r>
            <a:r>
              <a:rPr kumimoji="0" lang="zh-CN" altLang="en-US"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a:t>
            </a:r>
            <a:endParaRPr kumimoji="0" lang="en-US" altLang="zh-CN"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2. </a:t>
            </a:r>
            <a:r>
              <a:rPr kumimoji="0" lang="zh-CN" altLang="en-US" sz="1800" b="0" i="0" u="none" strike="noStrike" kern="1200" cap="none" spc="0" normalizeH="0" baseline="0" noProof="0" dirty="0">
                <a:ln>
                  <a:noFill/>
                </a:ln>
                <a:solidFill>
                  <a:srgbClr val="CC0000"/>
                </a:solidFill>
                <a:effectLst/>
                <a:uLnTx/>
                <a:uFillTx/>
                <a:latin typeface="等线" panose="02010600030101010101" pitchFamily="2" charset="-122"/>
                <a:ea typeface="等线" panose="02010600030101010101" pitchFamily="2" charset="-122"/>
                <a:cs typeface="+mn-cs"/>
              </a:rPr>
              <a:t>消耗巨大的电能</a:t>
            </a:r>
          </a:p>
        </p:txBody>
      </p:sp>
      <p:sp>
        <p:nvSpPr>
          <p:cNvPr id="29" name="Line 1">
            <a:extLst>
              <a:ext uri="{FF2B5EF4-FFF2-40B4-BE49-F238E27FC236}">
                <a16:creationId xmlns:a16="http://schemas.microsoft.com/office/drawing/2014/main" id="{9E70E993-F406-4277-94EC-09E4D030BF21}"/>
              </a:ext>
            </a:extLst>
          </p:cNvPr>
          <p:cNvSpPr>
            <a:spLocks noChangeShapeType="1"/>
          </p:cNvSpPr>
          <p:nvPr/>
        </p:nvSpPr>
        <p:spPr bwMode="auto">
          <a:xfrm>
            <a:off x="673775" y="1122664"/>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矩形 29">
            <a:extLst>
              <a:ext uri="{FF2B5EF4-FFF2-40B4-BE49-F238E27FC236}">
                <a16:creationId xmlns:a16="http://schemas.microsoft.com/office/drawing/2014/main" id="{B6A4DE3D-E1A8-45EF-B3FB-F0F43FCF3DCB}"/>
              </a:ext>
            </a:extLst>
          </p:cNvPr>
          <p:cNvSpPr/>
          <p:nvPr/>
        </p:nvSpPr>
        <p:spPr>
          <a:xfrm>
            <a:off x="1120985" y="5148452"/>
            <a:ext cx="3005057" cy="9131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氢能：</a:t>
            </a:r>
            <a:br>
              <a:rPr kumimoji="0" lang="en-US" altLang="zh-CN"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br>
            <a:r>
              <a:rPr kumimoji="0" lang="zh-CN" altLang="en-US"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rPr>
              <a:t>理想的清洁能源</a:t>
            </a:r>
            <a:endParaRPr kumimoji="0" lang="en-US" altLang="zh-CN" sz="2667"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70188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92577" y="991771"/>
            <a:ext cx="3188229" cy="341632"/>
          </a:xfrm>
        </p:spPr>
        <p:txBody>
          <a:bodyPr wrap="square">
            <a:spAutoFit/>
          </a:bodyPr>
          <a:lstStyle/>
          <a:p>
            <a:pPr algn="ctr"/>
            <a:r>
              <a:rPr lang="en-US" altLang="zh-CN" sz="1800" dirty="0" err="1">
                <a:latin typeface="+mn-ea"/>
                <a:ea typeface="+mn-ea"/>
                <a:cs typeface="+mn-cs"/>
              </a:rPr>
              <a:t>Ar</a:t>
            </a:r>
            <a:r>
              <a:rPr lang="en-US" altLang="zh-CN" sz="1800" baseline="30000" dirty="0">
                <a:latin typeface="+mn-ea"/>
                <a:ea typeface="+mn-ea"/>
                <a:cs typeface="+mn-cs"/>
              </a:rPr>
              <a:t>+</a:t>
            </a:r>
            <a:r>
              <a:rPr lang="zh-CN" altLang="en-US" sz="1800" dirty="0">
                <a:latin typeface="+mn-ea"/>
                <a:ea typeface="+mn-ea"/>
                <a:cs typeface="+mn-cs"/>
              </a:rPr>
              <a:t>等离子体处理的单层</a:t>
            </a:r>
            <a:r>
              <a:rPr lang="en-US" altLang="zh-CN" sz="1800" dirty="0">
                <a:latin typeface="+mn-ea"/>
                <a:ea typeface="+mn-ea"/>
                <a:cs typeface="+mn-cs"/>
              </a:rPr>
              <a:t>MoS</a:t>
            </a:r>
            <a:r>
              <a:rPr lang="en-US" altLang="zh-CN" sz="1800" baseline="-25000" dirty="0">
                <a:latin typeface="+mn-ea"/>
                <a:ea typeface="+mn-ea"/>
                <a:cs typeface="+mn-cs"/>
              </a:rPr>
              <a:t>2</a:t>
            </a:r>
            <a:endParaRPr lang="zh-CN" altLang="en-US" sz="1800" baseline="-25000" dirty="0">
              <a:latin typeface="+mn-ea"/>
              <a:ea typeface="+mn-ea"/>
              <a:cs typeface="+mn-cs"/>
            </a:endParaRPr>
          </a:p>
        </p:txBody>
      </p:sp>
      <p:pic>
        <p:nvPicPr>
          <p:cNvPr id="7" name="图片 6"/>
          <p:cNvPicPr/>
          <p:nvPr/>
        </p:nvPicPr>
        <p:blipFill rotWithShape="1">
          <a:blip r:embed="rId2" cstate="print">
            <a:extLst>
              <a:ext uri="{28A0092B-C50C-407E-A947-70E740481C1C}">
                <a14:useLocalDpi xmlns:a14="http://schemas.microsoft.com/office/drawing/2010/main" val="0"/>
              </a:ext>
            </a:extLst>
          </a:blip>
          <a:srcRect l="1313" t="9671" r="71915" b="65757"/>
          <a:stretch/>
        </p:blipFill>
        <p:spPr bwMode="auto">
          <a:xfrm>
            <a:off x="77617" y="1617755"/>
            <a:ext cx="3356233" cy="1655254"/>
          </a:xfrm>
          <a:prstGeom prst="rect">
            <a:avLst/>
          </a:prstGeom>
          <a:ln>
            <a:noFill/>
          </a:ln>
          <a:extLst>
            <a:ext uri="{53640926-AAD7-44D8-BBD7-CCE9431645EC}">
              <a14:shadowObscured xmlns:a14="http://schemas.microsoft.com/office/drawing/2010/main"/>
            </a:ext>
          </a:extLst>
        </p:spPr>
      </p:pic>
      <p:pic>
        <p:nvPicPr>
          <p:cNvPr id="20" name="Picture 2">
            <a:extLst>
              <a:ext uri="{FF2B5EF4-FFF2-40B4-BE49-F238E27FC236}">
                <a16:creationId xmlns:a16="http://schemas.microsoft.com/office/drawing/2014/main" id="{95246F88-C0EB-4035-95FB-0C941C344619}"/>
              </a:ext>
            </a:extLst>
          </p:cNvPr>
          <p:cNvPicPr>
            <a:picLocks noChangeAspect="1" noChangeArrowheads="1"/>
          </p:cNvPicPr>
          <p:nvPr/>
        </p:nvPicPr>
        <p:blipFill rotWithShape="1">
          <a:blip r:embed="rId3" cstate="print"/>
          <a:srcRect r="35126"/>
          <a:stretch/>
        </p:blipFill>
        <p:spPr bwMode="auto">
          <a:xfrm>
            <a:off x="3680806" y="1336021"/>
            <a:ext cx="4966916" cy="4606798"/>
          </a:xfrm>
          <a:prstGeom prst="rect">
            <a:avLst/>
          </a:prstGeom>
          <a:noFill/>
          <a:ln w="9525">
            <a:noFill/>
            <a:miter lim="800000"/>
            <a:headEnd/>
            <a:tailEnd/>
          </a:ln>
        </p:spPr>
      </p:pic>
      <p:pic>
        <p:nvPicPr>
          <p:cNvPr id="21" name="图片 20">
            <a:extLst>
              <a:ext uri="{FF2B5EF4-FFF2-40B4-BE49-F238E27FC236}">
                <a16:creationId xmlns:a16="http://schemas.microsoft.com/office/drawing/2014/main" id="{16C3178A-83FA-4549-8CB7-A1AA3C232CFB}"/>
              </a:ext>
            </a:extLst>
          </p:cNvPr>
          <p:cNvPicPr/>
          <p:nvPr/>
        </p:nvPicPr>
        <p:blipFill rotWithShape="1">
          <a:blip r:embed="rId2" cstate="print">
            <a:extLst>
              <a:ext uri="{28A0092B-C50C-407E-A947-70E740481C1C}">
                <a14:useLocalDpi xmlns:a14="http://schemas.microsoft.com/office/drawing/2010/main" val="0"/>
              </a:ext>
            </a:extLst>
          </a:blip>
          <a:srcRect l="2596" t="40549" r="71437" b="17405"/>
          <a:stretch/>
        </p:blipFill>
        <p:spPr bwMode="auto">
          <a:xfrm>
            <a:off x="217912" y="3429000"/>
            <a:ext cx="3075644" cy="2675975"/>
          </a:xfrm>
          <a:prstGeom prst="rect">
            <a:avLst/>
          </a:prstGeom>
          <a:ln>
            <a:noFill/>
          </a:ln>
          <a:extLst>
            <a:ext uri="{53640926-AAD7-44D8-BBD7-CCE9431645EC}">
              <a14:shadowObscured xmlns:a14="http://schemas.microsoft.com/office/drawing/2010/main"/>
            </a:ext>
          </a:extLst>
        </p:spPr>
      </p:pic>
      <p:sp>
        <p:nvSpPr>
          <p:cNvPr id="22" name="矩形 21">
            <a:extLst>
              <a:ext uri="{FF2B5EF4-FFF2-40B4-BE49-F238E27FC236}">
                <a16:creationId xmlns:a16="http://schemas.microsoft.com/office/drawing/2014/main" id="{D0AC61F2-2960-438F-9BA4-B0BF5910EE4C}"/>
              </a:ext>
            </a:extLst>
          </p:cNvPr>
          <p:cNvSpPr/>
          <p:nvPr/>
        </p:nvSpPr>
        <p:spPr>
          <a:xfrm>
            <a:off x="4497371" y="6389327"/>
            <a:ext cx="510540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Zhu, </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YJ*</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et al</a:t>
            </a:r>
            <a:r>
              <a:rPr kumimoji="0" lang="en-US"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de-DE"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Nat. Commun</a:t>
            </a:r>
            <a:r>
              <a:rPr kumimoji="0" lang="de-DE"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10, 1348 (2019)</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3" name="Line 1">
            <a:extLst>
              <a:ext uri="{FF2B5EF4-FFF2-40B4-BE49-F238E27FC236}">
                <a16:creationId xmlns:a16="http://schemas.microsoft.com/office/drawing/2014/main" id="{EB46E9CF-0C79-4728-8864-2FD46A3E56C9}"/>
              </a:ext>
            </a:extLst>
          </p:cNvPr>
          <p:cNvSpPr>
            <a:spLocks noChangeShapeType="1"/>
          </p:cNvSpPr>
          <p:nvPr/>
        </p:nvSpPr>
        <p:spPr bwMode="auto">
          <a:xfrm>
            <a:off x="611981" y="836810"/>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标题 2">
            <a:extLst>
              <a:ext uri="{FF2B5EF4-FFF2-40B4-BE49-F238E27FC236}">
                <a16:creationId xmlns:a16="http://schemas.microsoft.com/office/drawing/2014/main" id="{A822FAF8-8FD6-4F94-AE99-40A414409A82}"/>
              </a:ext>
            </a:extLst>
          </p:cNvPr>
          <p:cNvSpPr txBox="1">
            <a:spLocks/>
          </p:cNvSpPr>
          <p:nvPr/>
        </p:nvSpPr>
        <p:spPr>
          <a:xfrm>
            <a:off x="1048520" y="212665"/>
            <a:ext cx="6966277" cy="532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电极材料的原子尺度调控</a:t>
            </a:r>
          </a:p>
        </p:txBody>
      </p:sp>
      <p:sp>
        <p:nvSpPr>
          <p:cNvPr id="25" name="标题 2">
            <a:extLst>
              <a:ext uri="{FF2B5EF4-FFF2-40B4-BE49-F238E27FC236}">
                <a16:creationId xmlns:a16="http://schemas.microsoft.com/office/drawing/2014/main" id="{F5A9F12C-4867-4973-8CAA-18FAB5FA17AD}"/>
              </a:ext>
            </a:extLst>
          </p:cNvPr>
          <p:cNvSpPr txBox="1">
            <a:spLocks/>
          </p:cNvSpPr>
          <p:nvPr/>
        </p:nvSpPr>
        <p:spPr>
          <a:xfrm>
            <a:off x="1307123" y="5972166"/>
            <a:ext cx="6209782"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000" b="1"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j-cs"/>
              </a:rPr>
              <a:t>原子尺度的相边界是高效的产氢位点，效率接近</a:t>
            </a:r>
            <a:r>
              <a:rPr kumimoji="0" lang="en-US" altLang="zh-CN" sz="2000" b="1"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j-cs"/>
              </a:rPr>
              <a:t>Pt</a:t>
            </a:r>
            <a:endParaRPr kumimoji="0" lang="zh-CN" altLang="en-US" sz="2000" b="1"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j-cs"/>
            </a:endParaRPr>
          </a:p>
        </p:txBody>
      </p:sp>
      <p:sp>
        <p:nvSpPr>
          <p:cNvPr id="26" name="箭头: 下 25">
            <a:extLst>
              <a:ext uri="{FF2B5EF4-FFF2-40B4-BE49-F238E27FC236}">
                <a16:creationId xmlns:a16="http://schemas.microsoft.com/office/drawing/2014/main" id="{607EA949-ADE2-40C0-9218-EBECDAB1966A}"/>
              </a:ext>
            </a:extLst>
          </p:cNvPr>
          <p:cNvSpPr/>
          <p:nvPr/>
        </p:nvSpPr>
        <p:spPr>
          <a:xfrm>
            <a:off x="1080247" y="1376600"/>
            <a:ext cx="1676400" cy="510236"/>
          </a:xfrm>
          <a:prstGeom prst="downArrow">
            <a:avLst>
              <a:gd name="adj1" fmla="val 47629"/>
              <a:gd name="adj2" fmla="val 44156"/>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Calibri" panose="020F0502020204030204"/>
                <a:ea typeface="等线" panose="02010600030101010101" pitchFamily="2" charset="-122"/>
                <a:cs typeface="+mn-cs"/>
              </a:rPr>
              <a:t>Ar</a:t>
            </a:r>
            <a:r>
              <a:rPr kumimoji="0" lang="en-US" altLang="zh-CN" sz="1400" b="0" i="0" u="none" strike="noStrike" kern="1200" cap="none" spc="0" normalizeH="0" baseline="30000" noProof="0" dirty="0">
                <a:ln>
                  <a:noFill/>
                </a:ln>
                <a:solidFill>
                  <a:prstClr val="white"/>
                </a:solidFill>
                <a:effectLst/>
                <a:uLnTx/>
                <a:uFillTx/>
                <a:latin typeface="Calibri" panose="020F0502020204030204"/>
                <a:ea typeface="等线" panose="02010600030101010101" pitchFamily="2" charset="-122"/>
                <a:cs typeface="+mn-cs"/>
              </a:rPr>
              <a:t>+</a:t>
            </a:r>
            <a:r>
              <a:rPr kumimoji="0" lang="en-US" altLang="zh-CN"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plasma</a:t>
            </a:r>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47348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mg.vogel.com.cn/2018/01/03/5a4ca442ee814.jpg">
            <a:extLst>
              <a:ext uri="{FF2B5EF4-FFF2-40B4-BE49-F238E27FC236}">
                <a16:creationId xmlns:a16="http://schemas.microsoft.com/office/drawing/2014/main" id="{42761665-CE32-4AA5-8005-28C0BD9B8A26}"/>
              </a:ext>
            </a:extLst>
          </p:cNvPr>
          <p:cNvPicPr>
            <a:picLocks noChangeAspect="1" noChangeArrowheads="1"/>
          </p:cNvPicPr>
          <p:nvPr/>
        </p:nvPicPr>
        <p:blipFill>
          <a:blip r:embed="rId2" cstate="print"/>
          <a:srcRect/>
          <a:stretch>
            <a:fillRect/>
          </a:stretch>
        </p:blipFill>
        <p:spPr bwMode="auto">
          <a:xfrm>
            <a:off x="624281" y="1204745"/>
            <a:ext cx="3410392" cy="2409447"/>
          </a:xfrm>
          <a:prstGeom prst="rect">
            <a:avLst/>
          </a:prstGeom>
          <a:noFill/>
        </p:spPr>
      </p:pic>
      <p:pic>
        <p:nvPicPr>
          <p:cNvPr id="5" name="图片 4">
            <a:extLst>
              <a:ext uri="{FF2B5EF4-FFF2-40B4-BE49-F238E27FC236}">
                <a16:creationId xmlns:a16="http://schemas.microsoft.com/office/drawing/2014/main" id="{C249EDC2-DD25-453F-8A70-0CF7F7E09440}"/>
              </a:ext>
            </a:extLst>
          </p:cNvPr>
          <p:cNvPicPr>
            <a:picLocks noChangeAspect="1"/>
          </p:cNvPicPr>
          <p:nvPr/>
        </p:nvPicPr>
        <p:blipFill rotWithShape="1">
          <a:blip r:embed="rId3"/>
          <a:srcRect l="1" r="421"/>
          <a:stretch/>
        </p:blipFill>
        <p:spPr>
          <a:xfrm>
            <a:off x="4449451" y="1161669"/>
            <a:ext cx="4460328" cy="4237062"/>
          </a:xfrm>
          <a:prstGeom prst="rect">
            <a:avLst/>
          </a:prstGeom>
        </p:spPr>
      </p:pic>
      <p:pic>
        <p:nvPicPr>
          <p:cNvPr id="6" name="图片 5">
            <a:extLst>
              <a:ext uri="{FF2B5EF4-FFF2-40B4-BE49-F238E27FC236}">
                <a16:creationId xmlns:a16="http://schemas.microsoft.com/office/drawing/2014/main" id="{68B5E7D6-D813-4BFC-8F57-6E734BCED333}"/>
              </a:ext>
            </a:extLst>
          </p:cNvPr>
          <p:cNvPicPr>
            <a:picLocks noChangeAspect="1"/>
          </p:cNvPicPr>
          <p:nvPr/>
        </p:nvPicPr>
        <p:blipFill rotWithShape="1">
          <a:blip r:embed="rId4"/>
          <a:srcRect l="-1788" t="-12" r="1788" b="57008"/>
          <a:stretch/>
        </p:blipFill>
        <p:spPr>
          <a:xfrm>
            <a:off x="213588" y="3861515"/>
            <a:ext cx="4231777" cy="1395931"/>
          </a:xfrm>
          <a:prstGeom prst="rect">
            <a:avLst/>
          </a:prstGeom>
        </p:spPr>
      </p:pic>
      <p:sp>
        <p:nvSpPr>
          <p:cNvPr id="7" name="Rectangle 6">
            <a:extLst>
              <a:ext uri="{FF2B5EF4-FFF2-40B4-BE49-F238E27FC236}">
                <a16:creationId xmlns:a16="http://schemas.microsoft.com/office/drawing/2014/main" id="{0E6315AC-1161-4764-9127-7B9367CE5C28}"/>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光解水的原子级调控</a:t>
            </a:r>
          </a:p>
        </p:txBody>
      </p:sp>
      <p:sp>
        <p:nvSpPr>
          <p:cNvPr id="8" name="Line 1">
            <a:extLst>
              <a:ext uri="{FF2B5EF4-FFF2-40B4-BE49-F238E27FC236}">
                <a16:creationId xmlns:a16="http://schemas.microsoft.com/office/drawing/2014/main" id="{89A9D8C5-7F1A-4F6C-AA2E-C34F276583AA}"/>
              </a:ext>
            </a:extLst>
          </p:cNvPr>
          <p:cNvSpPr>
            <a:spLocks noChangeShapeType="1"/>
          </p:cNvSpPr>
          <p:nvPr/>
        </p:nvSpPr>
        <p:spPr bwMode="auto">
          <a:xfrm>
            <a:off x="527140" y="816940"/>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TextBox 12">
            <a:extLst>
              <a:ext uri="{FF2B5EF4-FFF2-40B4-BE49-F238E27FC236}">
                <a16:creationId xmlns:a16="http://schemas.microsoft.com/office/drawing/2014/main" id="{555D763E-BCF5-48DD-AF4F-A962D4D4DBE4}"/>
              </a:ext>
            </a:extLst>
          </p:cNvPr>
          <p:cNvSpPr txBox="1">
            <a:spLocks noChangeArrowheads="1"/>
          </p:cNvSpPr>
          <p:nvPr/>
        </p:nvSpPr>
        <p:spPr bwMode="auto">
          <a:xfrm>
            <a:off x="4110087" y="6344020"/>
            <a:ext cx="4986777" cy="33855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Guo,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YJ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等线" panose="02010600030101010101" pitchFamily="2" charset="-122"/>
                <a:cs typeface="Arial" panose="020B0604020202020204" pitchFamily="34" charset="0"/>
              </a:rPr>
              <a:t>Phys. Rev. Lett.</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124, 206801 (2020)</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文本框 9">
            <a:extLst>
              <a:ext uri="{FF2B5EF4-FFF2-40B4-BE49-F238E27FC236}">
                <a16:creationId xmlns:a16="http://schemas.microsoft.com/office/drawing/2014/main" id="{2BA49E85-2E20-4CCE-9144-32993709418B}"/>
              </a:ext>
            </a:extLst>
          </p:cNvPr>
          <p:cNvSpPr txBox="1"/>
          <p:nvPr/>
        </p:nvSpPr>
        <p:spPr>
          <a:xfrm>
            <a:off x="1886339" y="5741850"/>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二氧化钛表面的活性位点强烈依赖于氧缺陷的空间分布</a:t>
            </a:r>
          </a:p>
        </p:txBody>
      </p:sp>
    </p:spTree>
    <p:extLst>
      <p:ext uri="{BB962C8B-B14F-4D97-AF65-F5344CB8AC3E}">
        <p14:creationId xmlns:p14="http://schemas.microsoft.com/office/powerpoint/2010/main" val="729243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97C4A-353F-479F-987A-11DF7FD57CFA}"/>
              </a:ext>
            </a:extLst>
          </p:cNvPr>
          <p:cNvSpPr>
            <a:spLocks noGrp="1"/>
          </p:cNvSpPr>
          <p:nvPr>
            <p:ph type="title"/>
          </p:nvPr>
        </p:nvSpPr>
        <p:spPr>
          <a:xfrm>
            <a:off x="628650" y="2360866"/>
            <a:ext cx="7886700" cy="1325563"/>
          </a:xfrm>
        </p:spPr>
        <p:txBody>
          <a:bodyPr>
            <a:normAutofit/>
          </a:bodyPr>
          <a:lstStyle/>
          <a:p>
            <a:pPr algn="ctr"/>
            <a:r>
              <a:rPr lang="zh-CN" altLang="en-US" sz="3600" b="1" dirty="0">
                <a:latin typeface="+mn-ea"/>
                <a:ea typeface="+mn-ea"/>
              </a:rPr>
              <a:t>单量子比特的原子级调控</a:t>
            </a:r>
          </a:p>
        </p:txBody>
      </p:sp>
    </p:spTree>
    <p:extLst>
      <p:ext uri="{BB962C8B-B14F-4D97-AF65-F5344CB8AC3E}">
        <p14:creationId xmlns:p14="http://schemas.microsoft.com/office/powerpoint/2010/main" val="342861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827088" y="1684338"/>
            <a:ext cx="7416800" cy="46640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专业基础课（比如表面物理学）：</a:t>
            </a:r>
            <a:endParaRPr lang="zh-CN" altLang="en-US" b="1"/>
          </a:p>
          <a:p>
            <a:pPr algn="l"/>
            <a:r>
              <a:rPr lang="zh-CN" altLang="en-US"/>
              <a:t>     </a:t>
            </a:r>
          </a:p>
          <a:p>
            <a:pPr algn="l"/>
            <a:r>
              <a:rPr lang="zh-CN" altLang="en-US"/>
              <a:t>    跳越性大，内容不够连续；题目来自实际研究，比较深，讲不透彻。我尝试向大家讲述一门和前沿课题紧密联系的研究型课程，除了教授基础知识外，将介绍相关的研究手段，并结合一些研究实例，</a:t>
            </a:r>
            <a:r>
              <a:rPr lang="zh-CN" altLang="en-US" b="1">
                <a:solidFill>
                  <a:srgbClr val="FF3300"/>
                </a:solidFill>
              </a:rPr>
              <a:t>试图展现给同学一个做研究的过程</a:t>
            </a:r>
            <a:r>
              <a:rPr lang="zh-CN" altLang="en-US"/>
              <a:t>，引导大家未来对表面物理</a:t>
            </a:r>
            <a:r>
              <a:rPr lang="en-US" altLang="zh-CN"/>
              <a:t>/</a:t>
            </a:r>
            <a:r>
              <a:rPr lang="zh-CN" altLang="en-US"/>
              <a:t>物理研究的兴趣，甚至是信心。</a:t>
            </a:r>
          </a:p>
          <a:p>
            <a:pPr algn="l"/>
            <a:endParaRPr lang="zh-CN" altLang="en-US"/>
          </a:p>
          <a:p>
            <a:pPr algn="l"/>
            <a:r>
              <a:rPr lang="zh-CN" altLang="en-US"/>
              <a:t>    本课程大致可以分为三个部分：第一部分教授表面基础理论，第二部分介绍表面物理研究的先进模拟和实验手段，最后会结合我自己的科研经历讲授一些实例，和大家分享做科研的完整过程，交流如何在实际的科研过程中运用书本中的知识。</a:t>
            </a:r>
            <a:endParaRPr lang="en-US" altLang="zh-CN"/>
          </a:p>
          <a:p>
            <a:pPr algn="l"/>
            <a:endParaRPr lang="zh-CN" altLang="en-US"/>
          </a:p>
          <a:p>
            <a:pPr algn="l"/>
            <a:r>
              <a:rPr lang="zh-CN" altLang="en-US"/>
              <a:t>    从这个角度看，这里讲授的一些问题，将来很可能发展成你们以后的研究题目，会进一步深入下去。</a:t>
            </a:r>
            <a:endParaRPr lang="zh-CN" altLang="en-US" b="1"/>
          </a:p>
        </p:txBody>
      </p:sp>
      <p:sp>
        <p:nvSpPr>
          <p:cNvPr id="12291" name="Rectangle 3"/>
          <p:cNvSpPr>
            <a:spLocks noChangeArrowheads="1"/>
          </p:cNvSpPr>
          <p:nvPr/>
        </p:nvSpPr>
        <p:spPr bwMode="auto">
          <a:xfrm>
            <a:off x="827088" y="692150"/>
            <a:ext cx="5886450" cy="7016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基础课（比如力学等）：</a:t>
            </a:r>
            <a:endParaRPr lang="zh-CN" altLang="en-US"/>
          </a:p>
          <a:p>
            <a:pPr algn="l"/>
            <a:r>
              <a:rPr lang="zh-CN" altLang="en-US"/>
              <a:t>    描述现象，建立模型，推导公式，解出答案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0850"/>
                                        </p:tgtEl>
                                        <p:attrNameLst>
                                          <p:attrName>style.visibility</p:attrName>
                                        </p:attrNameLst>
                                      </p:cBhvr>
                                      <p:to>
                                        <p:strVal val="visible"/>
                                      </p:to>
                                    </p:set>
                                    <p:animEffect transition="in" filter="dissolve">
                                      <p:cBhvr>
                                        <p:cTn id="7" dur="500"/>
                                        <p:tgtEl>
                                          <p:spTgt spid="5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b="1098"/>
          <a:stretch>
            <a:fillRect/>
          </a:stretch>
        </p:blipFill>
        <p:spPr bwMode="auto">
          <a:xfrm>
            <a:off x="230980" y="1827621"/>
            <a:ext cx="8682037" cy="3030220"/>
          </a:xfrm>
          <a:prstGeom prst="rect">
            <a:avLst/>
          </a:prstGeom>
          <a:noFill/>
          <a:ln w="9525">
            <a:noFill/>
            <a:miter lim="800000"/>
            <a:headEnd/>
            <a:tailEnd/>
          </a:ln>
        </p:spPr>
      </p:pic>
      <p:sp>
        <p:nvSpPr>
          <p:cNvPr id="46083" name="Rectangle 5"/>
          <p:cNvSpPr>
            <a:spLocks noChangeArrowheads="1"/>
          </p:cNvSpPr>
          <p:nvPr/>
        </p:nvSpPr>
        <p:spPr bwMode="auto">
          <a:xfrm>
            <a:off x="440531" y="228025"/>
            <a:ext cx="8229600" cy="703263"/>
          </a:xfrm>
          <a:prstGeom prst="rect">
            <a:avLst/>
          </a:prstGeom>
          <a:noFill/>
          <a:ln w="9525">
            <a:no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利用</a:t>
            </a:r>
            <a:r>
              <a:rPr kumimoji="0" lang="en-US" altLang="zh-CN" sz="32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STM</a:t>
            </a:r>
            <a:r>
              <a:rPr kumimoji="0" lang="zh-CN" altLang="en-US" sz="32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在表面上构筑磁性比特</a:t>
            </a:r>
          </a:p>
        </p:txBody>
      </p:sp>
      <p:sp>
        <p:nvSpPr>
          <p:cNvPr id="46084" name="Rectangle 3"/>
          <p:cNvSpPr>
            <a:spLocks noChangeArrowheads="1"/>
          </p:cNvSpPr>
          <p:nvPr/>
        </p:nvSpPr>
        <p:spPr bwMode="auto">
          <a:xfrm>
            <a:off x="6180866" y="5343266"/>
            <a:ext cx="2489265" cy="369332"/>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F20000"/>
                </a:solidFill>
                <a:effectLst/>
                <a:uLnTx/>
                <a:uFillTx/>
                <a:latin typeface="Calibri" panose="020F0502020204030204"/>
                <a:ea typeface="等线" panose="02010600030101010101" pitchFamily="2" charset="-122"/>
                <a:cs typeface="+mn-cs"/>
              </a:rPr>
              <a:t>Science</a:t>
            </a:r>
            <a:r>
              <a:rPr kumimoji="0" lang="en-US" altLang="zh-CN" sz="1800" b="0" i="1" u="none" strike="noStrike" kern="1200" cap="none" spc="0" normalizeH="0" baseline="0" noProof="0" dirty="0">
                <a:ln>
                  <a:noFill/>
                </a:ln>
                <a:solidFill>
                  <a:srgbClr val="000066"/>
                </a:solidFill>
                <a:effectLst/>
                <a:uLnTx/>
                <a:uFillTx/>
                <a:latin typeface="Calibri" panose="020F0502020204030204"/>
                <a:ea typeface="等线" panose="02010600030101010101" pitchFamily="2" charset="-122"/>
                <a:cs typeface="+mn-cs"/>
              </a:rPr>
              <a:t> 335, 196 (2012)</a:t>
            </a:r>
          </a:p>
        </p:txBody>
      </p:sp>
      <p:sp>
        <p:nvSpPr>
          <p:cNvPr id="5" name="Line 1">
            <a:extLst>
              <a:ext uri="{FF2B5EF4-FFF2-40B4-BE49-F238E27FC236}">
                <a16:creationId xmlns:a16="http://schemas.microsoft.com/office/drawing/2014/main" id="{48219203-85B0-4064-8E5D-66C7EDAC15AA}"/>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18741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972E6F-FD59-4CB6-A30A-1762C3501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04950"/>
            <a:ext cx="7696200" cy="3848100"/>
          </a:xfrm>
          <a:prstGeom prst="rect">
            <a:avLst/>
          </a:prstGeom>
        </p:spPr>
      </p:pic>
      <p:pic>
        <p:nvPicPr>
          <p:cNvPr id="6" name="图片 5">
            <a:extLst>
              <a:ext uri="{FF2B5EF4-FFF2-40B4-BE49-F238E27FC236}">
                <a16:creationId xmlns:a16="http://schemas.microsoft.com/office/drawing/2014/main" id="{2F9CE934-0FFE-46F8-A7B8-F7B81286E95B}"/>
              </a:ext>
            </a:extLst>
          </p:cNvPr>
          <p:cNvPicPr>
            <a:picLocks noChangeAspect="1"/>
          </p:cNvPicPr>
          <p:nvPr/>
        </p:nvPicPr>
        <p:blipFill>
          <a:blip r:embed="rId3"/>
          <a:stretch>
            <a:fillRect/>
          </a:stretch>
        </p:blipFill>
        <p:spPr>
          <a:xfrm>
            <a:off x="5897630" y="1504950"/>
            <a:ext cx="2910469" cy="2950157"/>
          </a:xfrm>
          <a:prstGeom prst="rect">
            <a:avLst/>
          </a:prstGeom>
        </p:spPr>
      </p:pic>
      <p:sp>
        <p:nvSpPr>
          <p:cNvPr id="7" name="文本框 6">
            <a:extLst>
              <a:ext uri="{FF2B5EF4-FFF2-40B4-BE49-F238E27FC236}">
                <a16:creationId xmlns:a16="http://schemas.microsoft.com/office/drawing/2014/main" id="{DC6AD3F0-6949-44BF-92F1-142E52C18690}"/>
              </a:ext>
            </a:extLst>
          </p:cNvPr>
          <p:cNvSpPr txBox="1"/>
          <p:nvPr/>
        </p:nvSpPr>
        <p:spPr>
          <a:xfrm>
            <a:off x="4642931" y="5617355"/>
            <a:ext cx="41986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IBM Almaden, Science 350, 417 (2015)</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8" name="文本框 7">
            <a:extLst>
              <a:ext uri="{FF2B5EF4-FFF2-40B4-BE49-F238E27FC236}">
                <a16:creationId xmlns:a16="http://schemas.microsoft.com/office/drawing/2014/main" id="{114051A4-588D-42F6-87CC-704AC361593B}"/>
              </a:ext>
            </a:extLst>
          </p:cNvPr>
          <p:cNvSpPr txBox="1"/>
          <p:nvPr/>
        </p:nvSpPr>
        <p:spPr>
          <a:xfrm>
            <a:off x="6642306" y="1162514"/>
            <a:ext cx="158729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altLang="zh-CN" sz="2000" b="0" i="0" u="none" strike="noStrike" kern="1200" cap="none" spc="0" normalizeH="0" baseline="0" noProof="0" dirty="0">
                <a:ln>
                  <a:noFill/>
                </a:ln>
                <a:solidFill>
                  <a:srgbClr val="000099"/>
                </a:solidFill>
                <a:effectLst/>
                <a:uLnTx/>
                <a:uFillTx/>
                <a:latin typeface="Arial" panose="020B0604020202020204" pitchFamily="34" charset="0"/>
                <a:ea typeface="宋体" panose="02010600030101010101" pitchFamily="2" charset="-122"/>
                <a:cs typeface="Times New Roman" panose="02020603050405020304" pitchFamily="18" charset="0"/>
              </a:rPr>
              <a:t>Δ</a:t>
            </a:r>
            <a:r>
              <a:rPr kumimoji="0" lang="en-US" altLang="zh-CN" sz="2000" b="0" i="0" u="none" strike="noStrike" kern="1200" cap="none" spc="0" normalizeH="0" baseline="0" noProof="0" dirty="0">
                <a:ln>
                  <a:noFill/>
                </a:ln>
                <a:solidFill>
                  <a:srgbClr val="000099"/>
                </a:solidFill>
                <a:effectLst/>
                <a:uLnTx/>
                <a:uFillTx/>
                <a:latin typeface="Arial" panose="020B0604020202020204" pitchFamily="34" charset="0"/>
                <a:ea typeface="宋体" panose="02010600030101010101" pitchFamily="2" charset="-122"/>
                <a:cs typeface="Times New Roman" panose="02020603050405020304" pitchFamily="18" charset="0"/>
              </a:rPr>
              <a:t>E =</a:t>
            </a:r>
            <a:r>
              <a:rPr kumimoji="0" lang="en-US" altLang="zh-CN" sz="2000" b="0"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rPr>
              <a:t>15 </a:t>
            </a:r>
            <a:r>
              <a:rPr kumimoji="0" lang="en-US" altLang="zh-CN" sz="2000" b="0" i="0" u="none" strike="noStrike" kern="1200" cap="none" spc="0" normalizeH="0" baseline="0" noProof="0" dirty="0" err="1">
                <a:ln>
                  <a:noFill/>
                </a:ln>
                <a:solidFill>
                  <a:srgbClr val="000099"/>
                </a:solidFill>
                <a:effectLst/>
                <a:uLnTx/>
                <a:uFillTx/>
                <a:latin typeface="Calibri" panose="020F0502020204030204"/>
                <a:ea typeface="等线" panose="02010600030101010101" pitchFamily="2" charset="-122"/>
                <a:cs typeface="+mn-cs"/>
              </a:rPr>
              <a:t>neV</a:t>
            </a:r>
            <a:endParaRPr kumimoji="0" lang="zh-CN" altLang="en-US" sz="2000" b="0" i="0" u="none" strike="noStrike" kern="1200" cap="none" spc="0" normalizeH="0" baseline="0" noProof="0" dirty="0">
              <a:ln>
                <a:noFill/>
              </a:ln>
              <a:solidFill>
                <a:srgbClr val="000099"/>
              </a:solidFill>
              <a:effectLst/>
              <a:uLnTx/>
              <a:uFillTx/>
              <a:latin typeface="Calibri" panose="020F0502020204030204"/>
              <a:ea typeface="等线" panose="02010600030101010101" pitchFamily="2" charset="-122"/>
              <a:cs typeface="+mn-cs"/>
            </a:endParaRPr>
          </a:p>
        </p:txBody>
      </p:sp>
      <p:sp>
        <p:nvSpPr>
          <p:cNvPr id="9" name="Rectangle 2">
            <a:extLst>
              <a:ext uri="{FF2B5EF4-FFF2-40B4-BE49-F238E27FC236}">
                <a16:creationId xmlns:a16="http://schemas.microsoft.com/office/drawing/2014/main" id="{0EEE9E4E-05EF-4DCA-861B-493B507CA2D4}"/>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利用</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STM</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操控单自旋比特的磁共振</a:t>
            </a:r>
          </a:p>
        </p:txBody>
      </p:sp>
      <p:sp>
        <p:nvSpPr>
          <p:cNvPr id="14" name="Text Box 15">
            <a:extLst>
              <a:ext uri="{FF2B5EF4-FFF2-40B4-BE49-F238E27FC236}">
                <a16:creationId xmlns:a16="http://schemas.microsoft.com/office/drawing/2014/main" id="{80590C0D-4E93-4BA4-A0E2-1D713E320302}"/>
              </a:ext>
            </a:extLst>
          </p:cNvPr>
          <p:cNvSpPr txBox="1">
            <a:spLocks noChangeArrowheads="1"/>
          </p:cNvSpPr>
          <p:nvPr/>
        </p:nvSpPr>
        <p:spPr bwMode="auto">
          <a:xfrm>
            <a:off x="1818453" y="2749195"/>
            <a:ext cx="407484"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a:ea typeface="+mn-ea"/>
                <a:cs typeface="+mn-cs"/>
              </a:rPr>
              <a:t>B</a:t>
            </a:r>
            <a:endParaRPr kumimoji="0" lang="en-US" sz="2400" b="1" i="0" u="none" strike="noStrike" kern="1200" cap="none" spc="0" normalizeH="0" baseline="-25000" noProof="0" dirty="0">
              <a:ln>
                <a:noFill/>
              </a:ln>
              <a:solidFill>
                <a:prstClr val="white"/>
              </a:solidFill>
              <a:effectLst/>
              <a:uLnTx/>
              <a:uFillTx/>
              <a:latin typeface="Helvetica Neue"/>
              <a:ea typeface="+mn-ea"/>
              <a:cs typeface="+mn-cs"/>
            </a:endParaRPr>
          </a:p>
        </p:txBody>
      </p:sp>
      <p:sp>
        <p:nvSpPr>
          <p:cNvPr id="32" name="Right Arrow 5">
            <a:extLst>
              <a:ext uri="{FF2B5EF4-FFF2-40B4-BE49-F238E27FC236}">
                <a16:creationId xmlns:a16="http://schemas.microsoft.com/office/drawing/2014/main" id="{59AFB601-25AA-4E86-99F4-43ADF9CD8C41}"/>
              </a:ext>
            </a:extLst>
          </p:cNvPr>
          <p:cNvSpPr/>
          <p:nvPr/>
        </p:nvSpPr>
        <p:spPr bwMode="auto">
          <a:xfrm rot="20655596">
            <a:off x="2429337" y="2766144"/>
            <a:ext cx="957493" cy="371110"/>
          </a:xfrm>
          <a:prstGeom prst="rightArrow">
            <a:avLst>
              <a:gd name="adj1" fmla="val 38746"/>
              <a:gd name="adj2" fmla="val 84344"/>
            </a:avLst>
          </a:prstGeom>
          <a:noFill/>
          <a:ln w="25400" cap="flat" cmpd="sng" algn="ctr">
            <a:solidFill>
              <a:schemeClr val="accent3"/>
            </a:solidFill>
            <a:prstDash val="solid"/>
            <a:round/>
            <a:headEnd type="none" w="med" len="med"/>
            <a:tailEnd type="none" w="med" len="med"/>
          </a:ln>
          <a:effectLs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Neue"/>
              <a:ea typeface="+mn-ea"/>
              <a:cs typeface="+mn-cs"/>
            </a:endParaRPr>
          </a:p>
        </p:txBody>
      </p:sp>
      <p:sp>
        <p:nvSpPr>
          <p:cNvPr id="33" name="文本框 32">
            <a:extLst>
              <a:ext uri="{FF2B5EF4-FFF2-40B4-BE49-F238E27FC236}">
                <a16:creationId xmlns:a16="http://schemas.microsoft.com/office/drawing/2014/main" id="{38FF6B4C-F0E7-4066-858A-C3D54156FFC7}"/>
              </a:ext>
            </a:extLst>
          </p:cNvPr>
          <p:cNvSpPr txBox="1"/>
          <p:nvPr/>
        </p:nvSpPr>
        <p:spPr>
          <a:xfrm>
            <a:off x="1560024" y="948463"/>
            <a:ext cx="167385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RF voltage</a:t>
            </a:r>
            <a:endPar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35" name="连接符: 肘形 34">
            <a:extLst>
              <a:ext uri="{FF2B5EF4-FFF2-40B4-BE49-F238E27FC236}">
                <a16:creationId xmlns:a16="http://schemas.microsoft.com/office/drawing/2014/main" id="{264B5932-7885-40A4-BAD3-F2A28EA7D471}"/>
              </a:ext>
            </a:extLst>
          </p:cNvPr>
          <p:cNvCxnSpPr>
            <a:stCxn id="33" idx="3"/>
            <a:endCxn id="4" idx="0"/>
          </p:cNvCxnSpPr>
          <p:nvPr/>
        </p:nvCxnSpPr>
        <p:spPr>
          <a:xfrm>
            <a:off x="3233880" y="1179296"/>
            <a:ext cx="1147620" cy="32565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2" name="文本框 1">
            <a:extLst>
              <a:ext uri="{FF2B5EF4-FFF2-40B4-BE49-F238E27FC236}">
                <a16:creationId xmlns:a16="http://schemas.microsoft.com/office/drawing/2014/main" id="{77505F65-DBC1-40FF-9FBB-55A13C30ED51}"/>
              </a:ext>
            </a:extLst>
          </p:cNvPr>
          <p:cNvSpPr txBox="1"/>
          <p:nvPr/>
        </p:nvSpPr>
        <p:spPr>
          <a:xfrm>
            <a:off x="342543" y="6054813"/>
            <a:ext cx="41088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关键问题：超高真空，低温，相干性差</a:t>
            </a:r>
          </a:p>
        </p:txBody>
      </p:sp>
      <p:sp>
        <p:nvSpPr>
          <p:cNvPr id="12" name="Line 1">
            <a:extLst>
              <a:ext uri="{FF2B5EF4-FFF2-40B4-BE49-F238E27FC236}">
                <a16:creationId xmlns:a16="http://schemas.microsoft.com/office/drawing/2014/main" id="{FCCB289A-C6FE-4C59-9886-84155FE34324}"/>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6444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DB927C-B58B-4FEE-AA58-029E240019BF}"/>
              </a:ext>
            </a:extLst>
          </p:cNvPr>
          <p:cNvPicPr>
            <a:picLocks noChangeAspect="1"/>
          </p:cNvPicPr>
          <p:nvPr/>
        </p:nvPicPr>
        <p:blipFill>
          <a:blip r:embed="rId2"/>
          <a:stretch>
            <a:fillRect/>
          </a:stretch>
        </p:blipFill>
        <p:spPr>
          <a:xfrm>
            <a:off x="1819772" y="903370"/>
            <a:ext cx="4882686" cy="4787815"/>
          </a:xfrm>
          <a:prstGeom prst="rect">
            <a:avLst/>
          </a:prstGeom>
        </p:spPr>
      </p:pic>
      <p:sp>
        <p:nvSpPr>
          <p:cNvPr id="3" name="Rectangle 2">
            <a:extLst>
              <a:ext uri="{FF2B5EF4-FFF2-40B4-BE49-F238E27FC236}">
                <a16:creationId xmlns:a16="http://schemas.microsoft.com/office/drawing/2014/main" id="{96A92314-DB7E-4ED3-894F-CF5A0FAB6291}"/>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利用</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STM</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操控自旋量子比特的耦合</a:t>
            </a:r>
          </a:p>
        </p:txBody>
      </p:sp>
      <p:sp>
        <p:nvSpPr>
          <p:cNvPr id="4" name="Line 1">
            <a:extLst>
              <a:ext uri="{FF2B5EF4-FFF2-40B4-BE49-F238E27FC236}">
                <a16:creationId xmlns:a16="http://schemas.microsoft.com/office/drawing/2014/main" id="{D4C270AF-D3E9-4F2A-BAFB-B074E42AAC8F}"/>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920AFDF-14AC-43D1-954F-1A5D118A7C18}"/>
              </a:ext>
            </a:extLst>
          </p:cNvPr>
          <p:cNvSpPr/>
          <p:nvPr/>
        </p:nvSpPr>
        <p:spPr>
          <a:xfrm>
            <a:off x="5603665" y="6364606"/>
            <a:ext cx="342754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He </a:t>
            </a:r>
            <a:r>
              <a:rPr kumimoji="0" lang="en-US" altLang="zh-CN" sz="1800" b="0" i="1"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et al</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 </a:t>
            </a:r>
            <a:r>
              <a:rPr kumimoji="0" lang="en-US" altLang="zh-CN" sz="1800" b="1" i="1"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cs typeface="+mn-cs"/>
              </a:rPr>
              <a:t>Nature</a:t>
            </a:r>
            <a:r>
              <a:rPr kumimoji="0" lang="en-US" altLang="zh-CN"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 571, 371 (2019)</a:t>
            </a:r>
          </a:p>
        </p:txBody>
      </p:sp>
      <p:sp>
        <p:nvSpPr>
          <p:cNvPr id="7" name="文本框 6">
            <a:extLst>
              <a:ext uri="{FF2B5EF4-FFF2-40B4-BE49-F238E27FC236}">
                <a16:creationId xmlns:a16="http://schemas.microsoft.com/office/drawing/2014/main" id="{9BC38524-304A-4CDB-AD72-90884D947B7D}"/>
              </a:ext>
            </a:extLst>
          </p:cNvPr>
          <p:cNvSpPr txBox="1"/>
          <p:nvPr/>
        </p:nvSpPr>
        <p:spPr>
          <a:xfrm>
            <a:off x="1022047" y="5913812"/>
            <a:ext cx="746602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通过原子级精度控制两个量子比特的耦合实现了皮秒量级的量子门操作</a:t>
            </a:r>
          </a:p>
        </p:txBody>
      </p:sp>
      <p:sp>
        <p:nvSpPr>
          <p:cNvPr id="8" name="文本框 7">
            <a:extLst>
              <a:ext uri="{FF2B5EF4-FFF2-40B4-BE49-F238E27FC236}">
                <a16:creationId xmlns:a16="http://schemas.microsoft.com/office/drawing/2014/main" id="{36FF0CE1-AE6D-439A-824D-3207DCB2FD74}"/>
              </a:ext>
            </a:extLst>
          </p:cNvPr>
          <p:cNvSpPr txBox="1"/>
          <p:nvPr/>
        </p:nvSpPr>
        <p:spPr>
          <a:xfrm>
            <a:off x="7324228" y="2782669"/>
            <a:ext cx="121287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关键问题：极低温（</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50 </a:t>
            </a:r>
            <a:r>
              <a:rPr kumimoji="0" lang="en-US" altLang="zh-CN" sz="1800" b="1" i="0" u="none" strike="noStrike" kern="1200" cap="none" spc="0" normalizeH="0" baseline="0" noProof="0" dirty="0" err="1">
                <a:ln>
                  <a:noFill/>
                </a:ln>
                <a:solidFill>
                  <a:srgbClr val="AA1215"/>
                </a:solidFill>
                <a:effectLst/>
                <a:uLnTx/>
                <a:uFillTx/>
                <a:latin typeface="Calibri" panose="020F0502020204030204"/>
                <a:ea typeface="等线" panose="02010600030101010101" pitchFamily="2" charset="-122"/>
                <a:cs typeface="+mn-cs"/>
              </a:rPr>
              <a:t>mK</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a:t>
            </a:r>
          </a:p>
        </p:txBody>
      </p:sp>
    </p:spTree>
    <p:extLst>
      <p:ext uri="{BB962C8B-B14F-4D97-AF65-F5344CB8AC3E}">
        <p14:creationId xmlns:p14="http://schemas.microsoft.com/office/powerpoint/2010/main" val="1884571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形 59">
            <a:extLst>
              <a:ext uri="{FF2B5EF4-FFF2-40B4-BE49-F238E27FC236}">
                <a16:creationId xmlns:a16="http://schemas.microsoft.com/office/drawing/2014/main" id="{8E478627-72AA-4E80-9C5A-AE427EAEE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389" y="1216918"/>
            <a:ext cx="3160067" cy="2413595"/>
          </a:xfrm>
          <a:prstGeom prst="rect">
            <a:avLst/>
          </a:prstGeom>
        </p:spPr>
      </p:pic>
      <p:sp>
        <p:nvSpPr>
          <p:cNvPr id="11" name="任意多边形: 形状 10">
            <a:extLst>
              <a:ext uri="{FF2B5EF4-FFF2-40B4-BE49-F238E27FC236}">
                <a16:creationId xmlns:a16="http://schemas.microsoft.com/office/drawing/2014/main" id="{4879978C-89D8-43C6-BCC8-E82C44CDB5F2}"/>
              </a:ext>
            </a:extLst>
          </p:cNvPr>
          <p:cNvSpPr/>
          <p:nvPr/>
        </p:nvSpPr>
        <p:spPr>
          <a:xfrm>
            <a:off x="3681040" y="2674044"/>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任意多边形: 形状 11">
            <a:extLst>
              <a:ext uri="{FF2B5EF4-FFF2-40B4-BE49-F238E27FC236}">
                <a16:creationId xmlns:a16="http://schemas.microsoft.com/office/drawing/2014/main" id="{44755771-2DB1-46EC-83CF-BD36E26C7C05}"/>
              </a:ext>
            </a:extLst>
          </p:cNvPr>
          <p:cNvSpPr/>
          <p:nvPr/>
        </p:nvSpPr>
        <p:spPr>
          <a:xfrm>
            <a:off x="3681040" y="2273606"/>
            <a:ext cx="1620000" cy="31407"/>
          </a:xfrm>
          <a:custGeom>
            <a:avLst/>
            <a:gdLst>
              <a:gd name="connsiteX0" fmla="*/ 14288 w 1314450"/>
              <a:gd name="connsiteY0" fmla="*/ 14287 h 19050"/>
              <a:gd name="connsiteX1" fmla="*/ 1307783 w 1314450"/>
              <a:gd name="connsiteY1" fmla="*/ 14287 h 19050"/>
            </a:gdLst>
            <a:ahLst/>
            <a:cxnLst>
              <a:cxn ang="0">
                <a:pos x="connsiteX0" y="connsiteY0"/>
              </a:cxn>
              <a:cxn ang="0">
                <a:pos x="connsiteX1" y="connsiteY1"/>
              </a:cxn>
            </a:cxnLst>
            <a:rect l="l" t="t" r="r" b="b"/>
            <a:pathLst>
              <a:path w="1314450" h="19050">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任意多边形: 形状 12">
            <a:extLst>
              <a:ext uri="{FF2B5EF4-FFF2-40B4-BE49-F238E27FC236}">
                <a16:creationId xmlns:a16="http://schemas.microsoft.com/office/drawing/2014/main" id="{F0B1DEDB-CE95-4E4A-AEE0-B60215AC122D}"/>
              </a:ext>
            </a:extLst>
          </p:cNvPr>
          <p:cNvSpPr/>
          <p:nvPr/>
        </p:nvSpPr>
        <p:spPr>
          <a:xfrm>
            <a:off x="3681040" y="2226496"/>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99" name="组合 98">
            <a:extLst>
              <a:ext uri="{FF2B5EF4-FFF2-40B4-BE49-F238E27FC236}">
                <a16:creationId xmlns:a16="http://schemas.microsoft.com/office/drawing/2014/main" id="{735CA53B-8B75-4994-9769-7473CF018AC7}"/>
              </a:ext>
            </a:extLst>
          </p:cNvPr>
          <p:cNvGrpSpPr/>
          <p:nvPr/>
        </p:nvGrpSpPr>
        <p:grpSpPr>
          <a:xfrm>
            <a:off x="3827603" y="2018031"/>
            <a:ext cx="125628" cy="3522682"/>
            <a:chOff x="4240664" y="1987974"/>
            <a:chExt cx="125628" cy="3522682"/>
          </a:xfrm>
        </p:grpSpPr>
        <p:sp>
          <p:nvSpPr>
            <p:cNvPr id="14" name="任意多边形: 形状 13">
              <a:extLst>
                <a:ext uri="{FF2B5EF4-FFF2-40B4-BE49-F238E27FC236}">
                  <a16:creationId xmlns:a16="http://schemas.microsoft.com/office/drawing/2014/main" id="{39384F04-760B-4ABE-9F19-C9FD4063C2AD}"/>
                </a:ext>
              </a:extLst>
            </p:cNvPr>
            <p:cNvSpPr/>
            <p:nvPr/>
          </p:nvSpPr>
          <p:spPr>
            <a:xfrm>
              <a:off x="4273905" y="2196439"/>
              <a:ext cx="45719" cy="3314217"/>
            </a:xfrm>
            <a:custGeom>
              <a:avLst/>
              <a:gdLst>
                <a:gd name="connsiteX0" fmla="*/ 21431 w 38100"/>
                <a:gd name="connsiteY0" fmla="*/ 2165509 h 2181225"/>
                <a:gd name="connsiteX1" fmla="*/ 21431 w 38100"/>
                <a:gd name="connsiteY1" fmla="*/ 21431 h 2181225"/>
              </a:gdLst>
              <a:ahLst/>
              <a:cxnLst>
                <a:cxn ang="0">
                  <a:pos x="connsiteX0" y="connsiteY0"/>
                </a:cxn>
                <a:cxn ang="0">
                  <a:pos x="connsiteX1" y="connsiteY1"/>
                </a:cxn>
              </a:cxnLst>
              <a:rect l="l" t="t" r="r" b="b"/>
              <a:pathLst>
                <a:path w="38100" h="2181225">
                  <a:moveTo>
                    <a:pt x="21431" y="2165509"/>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7A7E05F9-AD61-4717-B53D-62DC26E3E813}"/>
                </a:ext>
              </a:extLst>
            </p:cNvPr>
            <p:cNvSpPr/>
            <p:nvPr/>
          </p:nvSpPr>
          <p:spPr>
            <a:xfrm>
              <a:off x="4240664" y="1987974"/>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20" name="任意多边形: 形状 19">
            <a:extLst>
              <a:ext uri="{FF2B5EF4-FFF2-40B4-BE49-F238E27FC236}">
                <a16:creationId xmlns:a16="http://schemas.microsoft.com/office/drawing/2014/main" id="{CFA3C852-8127-48C2-BE65-98CD335346E9}"/>
              </a:ext>
            </a:extLst>
          </p:cNvPr>
          <p:cNvSpPr/>
          <p:nvPr/>
        </p:nvSpPr>
        <p:spPr>
          <a:xfrm>
            <a:off x="4051415" y="2651807"/>
            <a:ext cx="62814" cy="2716701"/>
          </a:xfrm>
          <a:custGeom>
            <a:avLst/>
            <a:gdLst>
              <a:gd name="connsiteX0" fmla="*/ 21431 w 38100"/>
              <a:gd name="connsiteY0" fmla="*/ 1629251 h 1647825"/>
              <a:gd name="connsiteX1" fmla="*/ 21431 w 38100"/>
              <a:gd name="connsiteY1" fmla="*/ 21431 h 1647825"/>
            </a:gdLst>
            <a:ahLst/>
            <a:cxnLst>
              <a:cxn ang="0">
                <a:pos x="connsiteX0" y="connsiteY0"/>
              </a:cxn>
              <a:cxn ang="0">
                <a:pos x="connsiteX1" y="connsiteY1"/>
              </a:cxn>
            </a:cxnLst>
            <a:rect l="l" t="t" r="r" b="b"/>
            <a:pathLst>
              <a:path w="38100" h="1647825">
                <a:moveTo>
                  <a:pt x="21431" y="1629251"/>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3E30D21-3276-45BA-8D16-7C39BE76A37C}"/>
              </a:ext>
            </a:extLst>
          </p:cNvPr>
          <p:cNvSpPr/>
          <p:nvPr/>
        </p:nvSpPr>
        <p:spPr>
          <a:xfrm>
            <a:off x="4025901" y="5292856"/>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00" name="组合 99">
            <a:extLst>
              <a:ext uri="{FF2B5EF4-FFF2-40B4-BE49-F238E27FC236}">
                <a16:creationId xmlns:a16="http://schemas.microsoft.com/office/drawing/2014/main" id="{DB0BFF25-6829-4C64-9E82-9297E2108B86}"/>
              </a:ext>
            </a:extLst>
          </p:cNvPr>
          <p:cNvGrpSpPr/>
          <p:nvPr/>
        </p:nvGrpSpPr>
        <p:grpSpPr>
          <a:xfrm>
            <a:off x="4722671" y="2256244"/>
            <a:ext cx="125628" cy="2460791"/>
            <a:chOff x="5132849" y="2231350"/>
            <a:chExt cx="125628" cy="2460791"/>
          </a:xfrm>
        </p:grpSpPr>
        <p:sp>
          <p:nvSpPr>
            <p:cNvPr id="27" name="任意多边形: 形状 26">
              <a:extLst>
                <a:ext uri="{FF2B5EF4-FFF2-40B4-BE49-F238E27FC236}">
                  <a16:creationId xmlns:a16="http://schemas.microsoft.com/office/drawing/2014/main" id="{6A2E2449-F49B-4398-9FFA-43F14850BDCF}"/>
                </a:ext>
              </a:extLst>
            </p:cNvPr>
            <p:cNvSpPr/>
            <p:nvPr/>
          </p:nvSpPr>
          <p:spPr>
            <a:xfrm>
              <a:off x="5164712" y="2231350"/>
              <a:ext cx="55670" cy="2315098"/>
            </a:xfrm>
            <a:custGeom>
              <a:avLst/>
              <a:gdLst>
                <a:gd name="connsiteX0" fmla="*/ 21431 w 38100"/>
                <a:gd name="connsiteY0" fmla="*/ 1619726 h 1638300"/>
                <a:gd name="connsiteX1" fmla="*/ 21431 w 38100"/>
                <a:gd name="connsiteY1" fmla="*/ 21431 h 1638300"/>
              </a:gdLst>
              <a:ahLst/>
              <a:cxnLst>
                <a:cxn ang="0">
                  <a:pos x="connsiteX0" y="connsiteY0"/>
                </a:cxn>
                <a:cxn ang="0">
                  <a:pos x="connsiteX1" y="connsiteY1"/>
                </a:cxn>
              </a:cxnLst>
              <a:rect l="l" t="t" r="r" b="b"/>
              <a:pathLst>
                <a:path w="38100" h="1638300">
                  <a:moveTo>
                    <a:pt x="21431" y="1619726"/>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任意多边形: 形状 27">
              <a:extLst>
                <a:ext uri="{FF2B5EF4-FFF2-40B4-BE49-F238E27FC236}">
                  <a16:creationId xmlns:a16="http://schemas.microsoft.com/office/drawing/2014/main" id="{D721C693-76D7-4B3F-9BDA-825A6393BCC8}"/>
                </a:ext>
              </a:extLst>
            </p:cNvPr>
            <p:cNvSpPr/>
            <p:nvPr/>
          </p:nvSpPr>
          <p:spPr>
            <a:xfrm>
              <a:off x="5132849" y="4472292"/>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98" name="组合 97">
            <a:extLst>
              <a:ext uri="{FF2B5EF4-FFF2-40B4-BE49-F238E27FC236}">
                <a16:creationId xmlns:a16="http://schemas.microsoft.com/office/drawing/2014/main" id="{775BE4C3-8A9F-4CCA-B2C8-39B39531193A}"/>
              </a:ext>
            </a:extLst>
          </p:cNvPr>
          <p:cNvGrpSpPr/>
          <p:nvPr/>
        </p:nvGrpSpPr>
        <p:grpSpPr>
          <a:xfrm>
            <a:off x="4517459" y="1701854"/>
            <a:ext cx="125628" cy="3039233"/>
            <a:chOff x="4930520" y="1671797"/>
            <a:chExt cx="125628" cy="3039233"/>
          </a:xfrm>
        </p:grpSpPr>
        <p:sp>
          <p:nvSpPr>
            <p:cNvPr id="30" name="任意多边形: 形状 29">
              <a:extLst>
                <a:ext uri="{FF2B5EF4-FFF2-40B4-BE49-F238E27FC236}">
                  <a16:creationId xmlns:a16="http://schemas.microsoft.com/office/drawing/2014/main" id="{94D73CA3-558F-48FE-985E-EFF716240ECF}"/>
                </a:ext>
              </a:extLst>
            </p:cNvPr>
            <p:cNvSpPr/>
            <p:nvPr/>
          </p:nvSpPr>
          <p:spPr>
            <a:xfrm>
              <a:off x="4970475" y="1849120"/>
              <a:ext cx="45719" cy="2861910"/>
            </a:xfrm>
            <a:custGeom>
              <a:avLst/>
              <a:gdLst>
                <a:gd name="connsiteX0" fmla="*/ 21431 w 38100"/>
                <a:gd name="connsiteY0" fmla="*/ 2175986 h 2190750"/>
                <a:gd name="connsiteX1" fmla="*/ 21431 w 38100"/>
                <a:gd name="connsiteY1" fmla="*/ 21431 h 2190750"/>
              </a:gdLst>
              <a:ahLst/>
              <a:cxnLst>
                <a:cxn ang="0">
                  <a:pos x="connsiteX0" y="connsiteY0"/>
                </a:cxn>
                <a:cxn ang="0">
                  <a:pos x="connsiteX1" y="connsiteY1"/>
                </a:cxn>
              </a:cxnLst>
              <a:rect l="l" t="t" r="r" b="b"/>
              <a:pathLst>
                <a:path w="38100" h="2190750">
                  <a:moveTo>
                    <a:pt x="21431" y="2175986"/>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任意多边形: 形状 30">
              <a:extLst>
                <a:ext uri="{FF2B5EF4-FFF2-40B4-BE49-F238E27FC236}">
                  <a16:creationId xmlns:a16="http://schemas.microsoft.com/office/drawing/2014/main" id="{F6F1A331-0C65-46D3-A59D-2DB82A787AE2}"/>
                </a:ext>
              </a:extLst>
            </p:cNvPr>
            <p:cNvSpPr/>
            <p:nvPr/>
          </p:nvSpPr>
          <p:spPr>
            <a:xfrm>
              <a:off x="4930520" y="1671797"/>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3" name="任意多边形: 形状 32">
            <a:extLst>
              <a:ext uri="{FF2B5EF4-FFF2-40B4-BE49-F238E27FC236}">
                <a16:creationId xmlns:a16="http://schemas.microsoft.com/office/drawing/2014/main" id="{25573A32-91D3-43F0-99EE-BBC8C0AD1BAE}"/>
              </a:ext>
            </a:extLst>
          </p:cNvPr>
          <p:cNvSpPr/>
          <p:nvPr/>
        </p:nvSpPr>
        <p:spPr>
          <a:xfrm>
            <a:off x="5318554" y="3787984"/>
            <a:ext cx="731511" cy="45719"/>
          </a:xfrm>
          <a:custGeom>
            <a:avLst/>
            <a:gdLst>
              <a:gd name="connsiteX0" fmla="*/ 14288 w 457200"/>
              <a:gd name="connsiteY0" fmla="*/ 14287 h 28575"/>
              <a:gd name="connsiteX1" fmla="*/ 442913 w 457200"/>
              <a:gd name="connsiteY1" fmla="*/ 14287 h 28575"/>
            </a:gdLst>
            <a:ahLst/>
            <a:cxnLst>
              <a:cxn ang="0">
                <a:pos x="connsiteX0" y="connsiteY0"/>
              </a:cxn>
              <a:cxn ang="0">
                <a:pos x="connsiteX1" y="connsiteY1"/>
              </a:cxn>
            </a:cxnLst>
            <a:rect l="l" t="t" r="r" b="b"/>
            <a:pathLst>
              <a:path w="457200" h="28575">
                <a:moveTo>
                  <a:pt x="14288" y="14287"/>
                </a:moveTo>
                <a:lnTo>
                  <a:pt x="44291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任意多边形: 形状 39">
            <a:extLst>
              <a:ext uri="{FF2B5EF4-FFF2-40B4-BE49-F238E27FC236}">
                <a16:creationId xmlns:a16="http://schemas.microsoft.com/office/drawing/2014/main" id="{2FC7BDF6-AD7D-44E7-AACD-B0CC31759D77}"/>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任意多边形: 形状 40">
            <a:extLst>
              <a:ext uri="{FF2B5EF4-FFF2-40B4-BE49-F238E27FC236}">
                <a16:creationId xmlns:a16="http://schemas.microsoft.com/office/drawing/2014/main" id="{B0F61FD3-56EB-4F1B-B5ED-972C11FAE112}"/>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47" name="图形 46">
            <a:extLst>
              <a:ext uri="{FF2B5EF4-FFF2-40B4-BE49-F238E27FC236}">
                <a16:creationId xmlns:a16="http://schemas.microsoft.com/office/drawing/2014/main" id="{158D57A8-C427-4AAC-BE8F-7D63EBF0BF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628" y="4503847"/>
            <a:ext cx="418419" cy="406464"/>
          </a:xfrm>
          <a:prstGeom prst="rect">
            <a:avLst/>
          </a:prstGeom>
        </p:spPr>
      </p:pic>
      <p:pic>
        <p:nvPicPr>
          <p:cNvPr id="48" name="图形 47">
            <a:extLst>
              <a:ext uri="{FF2B5EF4-FFF2-40B4-BE49-F238E27FC236}">
                <a16:creationId xmlns:a16="http://schemas.microsoft.com/office/drawing/2014/main" id="{C4670526-3E7D-45A3-9C43-DB023DA0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3689" y="5187786"/>
            <a:ext cx="537966" cy="549921"/>
          </a:xfrm>
          <a:prstGeom prst="rect">
            <a:avLst/>
          </a:prstGeom>
        </p:spPr>
      </p:pic>
      <p:pic>
        <p:nvPicPr>
          <p:cNvPr id="51" name="图形 50">
            <a:extLst>
              <a:ext uri="{FF2B5EF4-FFF2-40B4-BE49-F238E27FC236}">
                <a16:creationId xmlns:a16="http://schemas.microsoft.com/office/drawing/2014/main" id="{ED919685-6789-4C04-B6E1-475D1CC221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0462" y="3647674"/>
            <a:ext cx="895350" cy="723900"/>
          </a:xfrm>
          <a:prstGeom prst="rect">
            <a:avLst/>
          </a:prstGeom>
        </p:spPr>
      </p:pic>
      <p:grpSp>
        <p:nvGrpSpPr>
          <p:cNvPr id="115" name="组合 114">
            <a:extLst>
              <a:ext uri="{FF2B5EF4-FFF2-40B4-BE49-F238E27FC236}">
                <a16:creationId xmlns:a16="http://schemas.microsoft.com/office/drawing/2014/main" id="{6D1A07C6-43E1-400D-9115-52D563CD7600}"/>
              </a:ext>
            </a:extLst>
          </p:cNvPr>
          <p:cNvGrpSpPr/>
          <p:nvPr/>
        </p:nvGrpSpPr>
        <p:grpSpPr>
          <a:xfrm>
            <a:off x="6576878" y="4498834"/>
            <a:ext cx="1366147" cy="1085912"/>
            <a:chOff x="6738479" y="4468777"/>
            <a:chExt cx="1366147" cy="1085912"/>
          </a:xfrm>
        </p:grpSpPr>
        <p:pic>
          <p:nvPicPr>
            <p:cNvPr id="50" name="图形 49">
              <a:extLst>
                <a:ext uri="{FF2B5EF4-FFF2-40B4-BE49-F238E27FC236}">
                  <a16:creationId xmlns:a16="http://schemas.microsoft.com/office/drawing/2014/main" id="{9A8ED1EB-A83B-45B8-BB73-0B847DD69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8479" y="4468777"/>
              <a:ext cx="1366147" cy="1085912"/>
            </a:xfrm>
            <a:prstGeom prst="rect">
              <a:avLst/>
            </a:prstGeom>
          </p:spPr>
        </p:pic>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A327CDE-711E-4DC8-AE5B-B382C9407B09}"/>
                    </a:ext>
                  </a:extLst>
                </p:cNvPr>
                <p:cNvSpPr txBox="1"/>
                <p:nvPr/>
              </p:nvSpPr>
              <p:spPr>
                <a:xfrm>
                  <a:off x="7044359" y="4638024"/>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FA327CDE-711E-4DC8-AE5B-B382C9407B09}"/>
                    </a:ext>
                  </a:extLst>
                </p:cNvPr>
                <p:cNvSpPr txBox="1">
                  <a:spLocks noRot="1" noChangeAspect="1" noMove="1" noResize="1" noEditPoints="1" noAdjustHandles="1" noChangeArrowheads="1" noChangeShapeType="1" noTextEdit="1"/>
                </p:cNvSpPr>
                <p:nvPr/>
              </p:nvSpPr>
              <p:spPr>
                <a:xfrm>
                  <a:off x="7044359" y="4638024"/>
                  <a:ext cx="449162" cy="276999"/>
                </a:xfrm>
                <a:prstGeom prst="rect">
                  <a:avLst/>
                </a:prstGeom>
                <a:blipFill>
                  <a:blip r:embed="rId12"/>
                  <a:stretch>
                    <a:fillRect l="-1370" t="-4444" b="-15556"/>
                  </a:stretch>
                </a:blipFill>
              </p:spPr>
              <p:txBody>
                <a:bodyPr/>
                <a:lstStyle/>
                <a:p>
                  <a:r>
                    <a:rPr lang="zh-CN" altLang="en-US">
                      <a:noFill/>
                    </a:rPr>
                    <a:t> </a:t>
                  </a:r>
                </a:p>
              </p:txBody>
            </p:sp>
          </mc:Fallback>
        </mc:AlternateContent>
        <p:pic>
          <p:nvPicPr>
            <p:cNvPr id="53" name="图形 52">
              <a:extLst>
                <a:ext uri="{FF2B5EF4-FFF2-40B4-BE49-F238E27FC236}">
                  <a16:creationId xmlns:a16="http://schemas.microsoft.com/office/drawing/2014/main" id="{2EDFEFFF-1CDD-4DFA-A91E-5F4AE67C57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922" y="4713127"/>
              <a:ext cx="142696" cy="244622"/>
            </a:xfrm>
            <a:prstGeom prst="rect">
              <a:avLst/>
            </a:prstGeom>
          </p:spPr>
        </p:pic>
        <p:pic>
          <p:nvPicPr>
            <p:cNvPr id="54" name="图形 53">
              <a:extLst>
                <a:ext uri="{FF2B5EF4-FFF2-40B4-BE49-F238E27FC236}">
                  <a16:creationId xmlns:a16="http://schemas.microsoft.com/office/drawing/2014/main" id="{8688071A-6A1E-499E-8C15-091EC907ED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0523" y="5197510"/>
              <a:ext cx="163081" cy="244622"/>
            </a:xfrm>
            <a:prstGeom prst="rect">
              <a:avLst/>
            </a:prstGeom>
          </p:spPr>
        </p:pic>
      </p:grpSp>
      <p:sp>
        <p:nvSpPr>
          <p:cNvPr id="55" name="文本框 54">
            <a:extLst>
              <a:ext uri="{FF2B5EF4-FFF2-40B4-BE49-F238E27FC236}">
                <a16:creationId xmlns:a16="http://schemas.microsoft.com/office/drawing/2014/main" id="{CA875685-5B31-4D02-B3B6-69553326FD0C}"/>
              </a:ext>
            </a:extLst>
          </p:cNvPr>
          <p:cNvSpPr txBox="1"/>
          <p:nvPr/>
        </p:nvSpPr>
        <p:spPr>
          <a:xfrm>
            <a:off x="1329060" y="1303433"/>
            <a:ext cx="127958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Diamond</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D5510CF4-7BFE-4BEC-8473-0D053E1E1B32}"/>
              </a:ext>
            </a:extLst>
          </p:cNvPr>
          <p:cNvSpPr txBox="1"/>
          <p:nvPr/>
        </p:nvSpPr>
        <p:spPr>
          <a:xfrm>
            <a:off x="994137" y="5570245"/>
            <a:ext cx="17460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Atomic-size defect</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8" name="组合 57">
            <a:extLst>
              <a:ext uri="{FF2B5EF4-FFF2-40B4-BE49-F238E27FC236}">
                <a16:creationId xmlns:a16="http://schemas.microsoft.com/office/drawing/2014/main" id="{7D055013-E6F1-4343-863F-98087CE298B2}"/>
              </a:ext>
            </a:extLst>
          </p:cNvPr>
          <p:cNvGrpSpPr/>
          <p:nvPr/>
        </p:nvGrpSpPr>
        <p:grpSpPr>
          <a:xfrm>
            <a:off x="659126" y="2240028"/>
            <a:ext cx="2158029" cy="3153884"/>
            <a:chOff x="954648" y="2160527"/>
            <a:chExt cx="2341280" cy="3421698"/>
          </a:xfrm>
        </p:grpSpPr>
        <p:cxnSp>
          <p:nvCxnSpPr>
            <p:cNvPr id="67" name="直接连接符 66">
              <a:extLst>
                <a:ext uri="{FF2B5EF4-FFF2-40B4-BE49-F238E27FC236}">
                  <a16:creationId xmlns:a16="http://schemas.microsoft.com/office/drawing/2014/main" id="{1064A1BB-0A3C-47B1-9AE5-1385CB8F2BB6}"/>
                </a:ext>
              </a:extLst>
            </p:cNvPr>
            <p:cNvCxnSpPr>
              <a:cxnSpLocks/>
            </p:cNvCxnSpPr>
            <p:nvPr/>
          </p:nvCxnSpPr>
          <p:spPr>
            <a:xfrm>
              <a:off x="2317307" y="2160527"/>
              <a:ext cx="923286"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矩形: 圆角 67">
              <a:extLst>
                <a:ext uri="{FF2B5EF4-FFF2-40B4-BE49-F238E27FC236}">
                  <a16:creationId xmlns:a16="http://schemas.microsoft.com/office/drawing/2014/main" id="{3C050669-6DD0-40EE-8E20-5D58E86355DB}"/>
                </a:ext>
              </a:extLst>
            </p:cNvPr>
            <p:cNvSpPr/>
            <p:nvPr/>
          </p:nvSpPr>
          <p:spPr>
            <a:xfrm>
              <a:off x="954648" y="3497791"/>
              <a:ext cx="2341280" cy="2078083"/>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69" name="直接连接符 68">
              <a:extLst>
                <a:ext uri="{FF2B5EF4-FFF2-40B4-BE49-F238E27FC236}">
                  <a16:creationId xmlns:a16="http://schemas.microsoft.com/office/drawing/2014/main" id="{B0FF3724-F65C-471A-AE09-45D35AF69F65}"/>
                </a:ext>
              </a:extLst>
            </p:cNvPr>
            <p:cNvCxnSpPr>
              <a:cxnSpLocks/>
            </p:cNvCxnSpPr>
            <p:nvPr/>
          </p:nvCxnSpPr>
          <p:spPr>
            <a:xfrm flipH="1">
              <a:off x="1035251" y="2160527"/>
              <a:ext cx="997927"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0" name="图形 69">
              <a:extLst>
                <a:ext uri="{FF2B5EF4-FFF2-40B4-BE49-F238E27FC236}">
                  <a16:creationId xmlns:a16="http://schemas.microsoft.com/office/drawing/2014/main" id="{36B72AA8-E821-4C4F-9185-B2C4376B6C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8597" y="3614698"/>
              <a:ext cx="2104266" cy="1967527"/>
            </a:xfrm>
            <a:prstGeom prst="rect">
              <a:avLst/>
            </a:prstGeom>
          </p:spPr>
        </p:pic>
      </p:grpSp>
      <p:sp>
        <p:nvSpPr>
          <p:cNvPr id="61" name="等腰三角形 60">
            <a:extLst>
              <a:ext uri="{FF2B5EF4-FFF2-40B4-BE49-F238E27FC236}">
                <a16:creationId xmlns:a16="http://schemas.microsoft.com/office/drawing/2014/main" id="{84BE65B4-C127-4F71-9EFD-F0DB2F06ABB7}"/>
              </a:ext>
            </a:extLst>
          </p:cNvPr>
          <p:cNvSpPr/>
          <p:nvPr/>
        </p:nvSpPr>
        <p:spPr>
          <a:xfrm rot="7029049">
            <a:off x="1028151" y="1259223"/>
            <a:ext cx="350451" cy="1323682"/>
          </a:xfrm>
          <a:prstGeom prst="triangle">
            <a:avLst/>
          </a:prstGeom>
          <a:gradFill>
            <a:gsLst>
              <a:gs pos="0">
                <a:schemeClr val="bg1"/>
              </a:gs>
              <a:gs pos="54000">
                <a:srgbClr val="81EF79">
                  <a:alpha val="45882"/>
                </a:srgbClr>
              </a:gs>
              <a:gs pos="22000">
                <a:srgbClr val="E2FEE3"/>
              </a:gs>
              <a:gs pos="100000">
                <a:srgbClr val="1EE80E">
                  <a:alpha val="48000"/>
                </a:srgbClr>
              </a:gs>
            </a:gsLst>
            <a:lin ang="16200000" scaled="0"/>
          </a:gradFill>
          <a:ln>
            <a:noFill/>
          </a:ln>
          <a:effectLst>
            <a:glow>
              <a:srgbClr val="90D789">
                <a:alpha val="3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2" name="组合 61">
            <a:extLst>
              <a:ext uri="{FF2B5EF4-FFF2-40B4-BE49-F238E27FC236}">
                <a16:creationId xmlns:a16="http://schemas.microsoft.com/office/drawing/2014/main" id="{3D84E605-FFEF-486B-B351-571B58AD6A22}"/>
              </a:ext>
            </a:extLst>
          </p:cNvPr>
          <p:cNvGrpSpPr/>
          <p:nvPr/>
        </p:nvGrpSpPr>
        <p:grpSpPr>
          <a:xfrm rot="14666538">
            <a:off x="2135969" y="1857149"/>
            <a:ext cx="155554" cy="407272"/>
            <a:chOff x="3885076" y="3209618"/>
            <a:chExt cx="168763" cy="441856"/>
          </a:xfrm>
          <a:effectLst>
            <a:glow>
              <a:srgbClr val="FF6E6E"/>
            </a:glow>
          </a:effectLst>
        </p:grpSpPr>
        <p:pic>
          <p:nvPicPr>
            <p:cNvPr id="63" name="图形 62">
              <a:extLst>
                <a:ext uri="{FF2B5EF4-FFF2-40B4-BE49-F238E27FC236}">
                  <a16:creationId xmlns:a16="http://schemas.microsoft.com/office/drawing/2014/main" id="{9FFA66FF-F82C-48C9-9C1C-DC1163422A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85076" y="3209618"/>
              <a:ext cx="168763" cy="337526"/>
            </a:xfrm>
            <a:prstGeom prst="rect">
              <a:avLst/>
            </a:prstGeom>
          </p:spPr>
        </p:pic>
        <p:sp>
          <p:nvSpPr>
            <p:cNvPr id="64" name="矩形 63">
              <a:extLst>
                <a:ext uri="{FF2B5EF4-FFF2-40B4-BE49-F238E27FC236}">
                  <a16:creationId xmlns:a16="http://schemas.microsoft.com/office/drawing/2014/main" id="{C15F5D3A-FD21-40F2-A12F-B91BC5F45E21}"/>
                </a:ext>
              </a:extLst>
            </p:cNvPr>
            <p:cNvSpPr/>
            <p:nvPr/>
          </p:nvSpPr>
          <p:spPr>
            <a:xfrm rot="2654769">
              <a:off x="3944754" y="3497623"/>
              <a:ext cx="50863" cy="72782"/>
            </a:xfrm>
            <a:prstGeom prst="rect">
              <a:avLst/>
            </a:prstGeom>
            <a:solidFill>
              <a:srgbClr val="75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5" name="图形 64">
              <a:extLst>
                <a:ext uri="{FF2B5EF4-FFF2-40B4-BE49-F238E27FC236}">
                  <a16:creationId xmlns:a16="http://schemas.microsoft.com/office/drawing/2014/main" id="{F0F7B6FC-25E1-4F97-A270-177838B99C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60000" y="3502800"/>
              <a:ext cx="56254" cy="56254"/>
            </a:xfrm>
            <a:prstGeom prst="rect">
              <a:avLst/>
            </a:prstGeom>
          </p:spPr>
        </p:pic>
        <p:pic>
          <p:nvPicPr>
            <p:cNvPr id="66" name="图形 65">
              <a:extLst>
                <a:ext uri="{FF2B5EF4-FFF2-40B4-BE49-F238E27FC236}">
                  <a16:creationId xmlns:a16="http://schemas.microsoft.com/office/drawing/2014/main" id="{9C808FED-6D5A-4299-A873-D6A7FBEEC4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48695" y="3538966"/>
              <a:ext cx="56254" cy="112508"/>
            </a:xfrm>
            <a:prstGeom prst="rect">
              <a:avLst/>
            </a:prstGeom>
          </p:spPr>
        </p:pic>
      </p:grpSp>
      <p:sp>
        <p:nvSpPr>
          <p:cNvPr id="71" name="文本框 70">
            <a:extLst>
              <a:ext uri="{FF2B5EF4-FFF2-40B4-BE49-F238E27FC236}">
                <a16:creationId xmlns:a16="http://schemas.microsoft.com/office/drawing/2014/main" id="{1B1433F6-B43D-4937-8C70-C786F70E9868}"/>
              </a:ext>
            </a:extLst>
          </p:cNvPr>
          <p:cNvSpPr txBox="1"/>
          <p:nvPr/>
        </p:nvSpPr>
        <p:spPr>
          <a:xfrm>
            <a:off x="1158472" y="5814049"/>
            <a:ext cx="1416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Spin-1 system</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4" name="组合 113">
            <a:extLst>
              <a:ext uri="{FF2B5EF4-FFF2-40B4-BE49-F238E27FC236}">
                <a16:creationId xmlns:a16="http://schemas.microsoft.com/office/drawing/2014/main" id="{BDCAEA37-B296-462B-839E-5FC15E81A5C9}"/>
              </a:ext>
            </a:extLst>
          </p:cNvPr>
          <p:cNvGrpSpPr/>
          <p:nvPr/>
        </p:nvGrpSpPr>
        <p:grpSpPr>
          <a:xfrm>
            <a:off x="3734431" y="4546876"/>
            <a:ext cx="1642548" cy="1212664"/>
            <a:chOff x="4147492" y="4516819"/>
            <a:chExt cx="1642548" cy="1212664"/>
          </a:xfrm>
        </p:grpSpPr>
        <p:sp>
          <p:nvSpPr>
            <p:cNvPr id="8" name="任意多边形: 形状 7">
              <a:extLst>
                <a:ext uri="{FF2B5EF4-FFF2-40B4-BE49-F238E27FC236}">
                  <a16:creationId xmlns:a16="http://schemas.microsoft.com/office/drawing/2014/main" id="{34BD0688-F0A6-4C0B-89A3-9AC1C1137C29}"/>
                </a:ext>
              </a:extLst>
            </p:cNvPr>
            <p:cNvSpPr/>
            <p:nvPr/>
          </p:nvSpPr>
          <p:spPr>
            <a:xfrm>
              <a:off x="4147492" y="5502020"/>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0428E033-5981-43FE-BEDC-D1A8C663A142}"/>
                </a:ext>
              </a:extLst>
            </p:cNvPr>
            <p:cNvSpPr/>
            <p:nvPr/>
          </p:nvSpPr>
          <p:spPr>
            <a:xfrm>
              <a:off x="4147492" y="4753862"/>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形状 9">
              <a:extLst>
                <a:ext uri="{FF2B5EF4-FFF2-40B4-BE49-F238E27FC236}">
                  <a16:creationId xmlns:a16="http://schemas.microsoft.com/office/drawing/2014/main" id="{F3487C10-B8EE-4B7F-9C07-064411738DE0}"/>
                </a:ext>
              </a:extLst>
            </p:cNvPr>
            <p:cNvSpPr/>
            <p:nvPr/>
          </p:nvSpPr>
          <p:spPr>
            <a:xfrm>
              <a:off x="4147492" y="4718944"/>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736C7CFF-C8D2-45DF-92D4-E405940072EF}"/>
                    </a:ext>
                  </a:extLst>
                </p:cNvPr>
                <p:cNvSpPr txBox="1"/>
                <p:nvPr/>
              </p:nvSpPr>
              <p:spPr>
                <a:xfrm>
                  <a:off x="5302010" y="5544817"/>
                  <a:ext cx="429605"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=0</m:t>
                        </m:r>
                      </m:oMath>
                    </m:oMathPara>
                  </a14:m>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6" name="文本框 75">
                  <a:extLst>
                    <a:ext uri="{FF2B5EF4-FFF2-40B4-BE49-F238E27FC236}">
                      <a16:creationId xmlns:a16="http://schemas.microsoft.com/office/drawing/2014/main" id="{736C7CFF-C8D2-45DF-92D4-E405940072EF}"/>
                    </a:ext>
                  </a:extLst>
                </p:cNvPr>
                <p:cNvSpPr txBox="1">
                  <a:spLocks noRot="1" noChangeAspect="1" noMove="1" noResize="1" noEditPoints="1" noAdjustHandles="1" noChangeArrowheads="1" noChangeShapeType="1" noTextEdit="1"/>
                </p:cNvSpPr>
                <p:nvPr/>
              </p:nvSpPr>
              <p:spPr>
                <a:xfrm>
                  <a:off x="5302010" y="5544817"/>
                  <a:ext cx="429605" cy="184666"/>
                </a:xfrm>
                <a:prstGeom prst="rect">
                  <a:avLst/>
                </a:prstGeom>
                <a:blipFill>
                  <a:blip r:embed="rId25"/>
                  <a:stretch>
                    <a:fillRect l="-4286" r="-10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B7698373-804F-4545-9F08-468555D32DF8}"/>
                    </a:ext>
                  </a:extLst>
                </p:cNvPr>
                <p:cNvSpPr txBox="1"/>
                <p:nvPr/>
              </p:nvSpPr>
              <p:spPr>
                <a:xfrm>
                  <a:off x="5245019" y="4516819"/>
                  <a:ext cx="545021"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1</m:t>
                        </m:r>
                      </m:oMath>
                    </m:oMathPara>
                  </a14:m>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B7698373-804F-4545-9F08-468555D32DF8}"/>
                    </a:ext>
                  </a:extLst>
                </p:cNvPr>
                <p:cNvSpPr txBox="1">
                  <a:spLocks noRot="1" noChangeAspect="1" noMove="1" noResize="1" noEditPoints="1" noAdjustHandles="1" noChangeArrowheads="1" noChangeShapeType="1" noTextEdit="1"/>
                </p:cNvSpPr>
                <p:nvPr/>
              </p:nvSpPr>
              <p:spPr>
                <a:xfrm>
                  <a:off x="5245019" y="4516819"/>
                  <a:ext cx="545021" cy="184666"/>
                </a:xfrm>
                <a:prstGeom prst="rect">
                  <a:avLst/>
                </a:prstGeom>
                <a:blipFill>
                  <a:blip r:embed="rId26"/>
                  <a:stretch>
                    <a:fillRect l="-3333" r="-6667" b="-26667"/>
                  </a:stretch>
                </a:blipFill>
              </p:spPr>
              <p:txBody>
                <a:bodyPr/>
                <a:lstStyle/>
                <a:p>
                  <a:r>
                    <a:rPr lang="zh-CN" altLang="en-US">
                      <a:noFill/>
                    </a:rPr>
                    <a:t> </a:t>
                  </a:r>
                </a:p>
              </p:txBody>
            </p:sp>
          </mc:Fallback>
        </mc:AlternateContent>
        <p:sp>
          <p:nvSpPr>
            <p:cNvPr id="78" name="文本框 77">
              <a:extLst>
                <a:ext uri="{FF2B5EF4-FFF2-40B4-BE49-F238E27FC236}">
                  <a16:creationId xmlns:a16="http://schemas.microsoft.com/office/drawing/2014/main" id="{100E74EB-5C58-4B03-BB58-603271FDC9D3}"/>
                </a:ext>
              </a:extLst>
            </p:cNvPr>
            <p:cNvSpPr txBox="1"/>
            <p:nvPr/>
          </p:nvSpPr>
          <p:spPr>
            <a:xfrm>
              <a:off x="4792764" y="5007537"/>
              <a:ext cx="8338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9" name="图形 78">
              <a:extLst>
                <a:ext uri="{FF2B5EF4-FFF2-40B4-BE49-F238E27FC236}">
                  <a16:creationId xmlns:a16="http://schemas.microsoft.com/office/drawing/2014/main" id="{407B381F-FA36-4ECC-8914-95BE4E29A2E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819203" y="4820344"/>
              <a:ext cx="48364" cy="628735"/>
            </a:xfrm>
            <a:prstGeom prst="rect">
              <a:avLst/>
            </a:prstGeom>
          </p:spPr>
        </p:pic>
      </p:grpSp>
      <p:cxnSp>
        <p:nvCxnSpPr>
          <p:cNvPr id="88" name="直接箭头连接符 87">
            <a:extLst>
              <a:ext uri="{FF2B5EF4-FFF2-40B4-BE49-F238E27FC236}">
                <a16:creationId xmlns:a16="http://schemas.microsoft.com/office/drawing/2014/main" id="{289D0B25-4A8D-488A-90BF-AAABDFD052E6}"/>
              </a:ext>
            </a:extLst>
          </p:cNvPr>
          <p:cNvCxnSpPr>
            <a:cxnSpLocks/>
            <a:stCxn id="12" idx="1"/>
          </p:cNvCxnSpPr>
          <p:nvPr/>
        </p:nvCxnSpPr>
        <p:spPr>
          <a:xfrm>
            <a:off x="5292823" y="2297160"/>
            <a:ext cx="364212" cy="1422219"/>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D0A5214B-3BD8-4B0B-9829-F6C95CBCFB12}"/>
              </a:ext>
            </a:extLst>
          </p:cNvPr>
          <p:cNvCxnSpPr>
            <a:cxnSpLocks/>
          </p:cNvCxnSpPr>
          <p:nvPr/>
        </p:nvCxnSpPr>
        <p:spPr>
          <a:xfrm flipH="1">
            <a:off x="5174431" y="3880636"/>
            <a:ext cx="486433" cy="1618770"/>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4" name="图形 48">
            <a:extLst>
              <a:ext uri="{FF2B5EF4-FFF2-40B4-BE49-F238E27FC236}">
                <a16:creationId xmlns:a16="http://schemas.microsoft.com/office/drawing/2014/main" id="{BD755E65-8B47-4106-B928-671BB54478A0}"/>
              </a:ext>
            </a:extLst>
          </p:cNvPr>
          <p:cNvGrpSpPr/>
          <p:nvPr/>
        </p:nvGrpSpPr>
        <p:grpSpPr>
          <a:xfrm>
            <a:off x="5318554" y="4497525"/>
            <a:ext cx="1258324" cy="1081662"/>
            <a:chOff x="5731615" y="4467468"/>
            <a:chExt cx="1258324" cy="1081662"/>
          </a:xfrm>
        </p:grpSpPr>
        <p:sp>
          <p:nvSpPr>
            <p:cNvPr id="95" name="任意多边形: 形状 94">
              <a:extLst>
                <a:ext uri="{FF2B5EF4-FFF2-40B4-BE49-F238E27FC236}">
                  <a16:creationId xmlns:a16="http://schemas.microsoft.com/office/drawing/2014/main" id="{0F1849D0-87C7-46BD-884D-73B056F7DC17}"/>
                </a:ext>
              </a:extLst>
            </p:cNvPr>
            <p:cNvSpPr/>
            <p:nvPr/>
          </p:nvSpPr>
          <p:spPr>
            <a:xfrm>
              <a:off x="5790040" y="5500672"/>
              <a:ext cx="1199898" cy="48458"/>
            </a:xfrm>
            <a:custGeom>
              <a:avLst/>
              <a:gdLst>
                <a:gd name="connsiteX0" fmla="*/ 25934 w 946350"/>
                <a:gd name="connsiteY0" fmla="*/ 25126 h 52897"/>
                <a:gd name="connsiteX1" fmla="*/ 937706 w 946350"/>
                <a:gd name="connsiteY1" fmla="*/ 37469 h 52897"/>
              </a:gdLst>
              <a:ahLst/>
              <a:cxnLst>
                <a:cxn ang="0">
                  <a:pos x="connsiteX0" y="connsiteY0"/>
                </a:cxn>
                <a:cxn ang="0">
                  <a:pos x="connsiteX1" y="connsiteY1"/>
                </a:cxn>
              </a:cxnLst>
              <a:rect l="l" t="t" r="r" b="b"/>
              <a:pathLst>
                <a:path w="946350" h="52897">
                  <a:moveTo>
                    <a:pt x="25934" y="25126"/>
                  </a:moveTo>
                  <a:lnTo>
                    <a:pt x="937706" y="37469"/>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任意多边形: 形状 95">
              <a:extLst>
                <a:ext uri="{FF2B5EF4-FFF2-40B4-BE49-F238E27FC236}">
                  <a16:creationId xmlns:a16="http://schemas.microsoft.com/office/drawing/2014/main" id="{52E4B721-C80F-43B5-A0F8-47C826BEC550}"/>
                </a:ext>
              </a:extLst>
            </p:cNvPr>
            <p:cNvSpPr/>
            <p:nvPr/>
          </p:nvSpPr>
          <p:spPr>
            <a:xfrm>
              <a:off x="5731615" y="4467468"/>
              <a:ext cx="1258324" cy="286394"/>
            </a:xfrm>
            <a:custGeom>
              <a:avLst/>
              <a:gdLst>
                <a:gd name="connsiteX0" fmla="*/ 25934 w 855354"/>
                <a:gd name="connsiteY0" fmla="*/ 268456 h 282120"/>
                <a:gd name="connsiteX1" fmla="*/ 837611 w 855354"/>
                <a:gd name="connsiteY1" fmla="*/ 25126 h 282120"/>
              </a:gdLst>
              <a:ahLst/>
              <a:cxnLst>
                <a:cxn ang="0">
                  <a:pos x="connsiteX0" y="connsiteY0"/>
                </a:cxn>
                <a:cxn ang="0">
                  <a:pos x="connsiteX1" y="connsiteY1"/>
                </a:cxn>
              </a:cxnLst>
              <a:rect l="l" t="t" r="r" b="b"/>
              <a:pathLst>
                <a:path w="855354" h="282120">
                  <a:moveTo>
                    <a:pt x="25934" y="268456"/>
                  </a:moveTo>
                  <a:lnTo>
                    <a:pt x="837611"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任意多边形: 形状 96">
              <a:extLst>
                <a:ext uri="{FF2B5EF4-FFF2-40B4-BE49-F238E27FC236}">
                  <a16:creationId xmlns:a16="http://schemas.microsoft.com/office/drawing/2014/main" id="{A66EB271-DACC-4EA3-AB18-FC49A8C3A348}"/>
                </a:ext>
              </a:extLst>
            </p:cNvPr>
            <p:cNvSpPr/>
            <p:nvPr/>
          </p:nvSpPr>
          <p:spPr>
            <a:xfrm>
              <a:off x="5731615" y="4732808"/>
              <a:ext cx="1258323" cy="324989"/>
            </a:xfrm>
            <a:custGeom>
              <a:avLst/>
              <a:gdLst>
                <a:gd name="connsiteX0" fmla="*/ 837611 w 855354"/>
                <a:gd name="connsiteY0" fmla="*/ 268456 h 282120"/>
                <a:gd name="connsiteX1" fmla="*/ 25934 w 855354"/>
                <a:gd name="connsiteY1" fmla="*/ 25126 h 282120"/>
              </a:gdLst>
              <a:ahLst/>
              <a:cxnLst>
                <a:cxn ang="0">
                  <a:pos x="connsiteX0" y="connsiteY0"/>
                </a:cxn>
                <a:cxn ang="0">
                  <a:pos x="connsiteX1" y="connsiteY1"/>
                </a:cxn>
              </a:cxnLst>
              <a:rect l="l" t="t" r="r" b="b"/>
              <a:pathLst>
                <a:path w="855354" h="282120">
                  <a:moveTo>
                    <a:pt x="837611" y="268456"/>
                  </a:moveTo>
                  <a:lnTo>
                    <a:pt x="25934"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cxnSp>
        <p:nvCxnSpPr>
          <p:cNvPr id="102" name="直接箭头连接符 101">
            <a:extLst>
              <a:ext uri="{FF2B5EF4-FFF2-40B4-BE49-F238E27FC236}">
                <a16:creationId xmlns:a16="http://schemas.microsoft.com/office/drawing/2014/main" id="{646947C8-C8DA-43DF-9B14-352B156AA46A}"/>
              </a:ext>
            </a:extLst>
          </p:cNvPr>
          <p:cNvCxnSpPr>
            <a:cxnSpLocks/>
          </p:cNvCxnSpPr>
          <p:nvPr/>
        </p:nvCxnSpPr>
        <p:spPr>
          <a:xfrm>
            <a:off x="3961420" y="2124131"/>
            <a:ext cx="119789" cy="545041"/>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1A5CA4E9-26A6-49CF-9805-AA8CFBECACCC}"/>
              </a:ext>
            </a:extLst>
          </p:cNvPr>
          <p:cNvCxnSpPr>
            <a:cxnSpLocks/>
          </p:cNvCxnSpPr>
          <p:nvPr/>
        </p:nvCxnSpPr>
        <p:spPr>
          <a:xfrm>
            <a:off x="4651276" y="1804592"/>
            <a:ext cx="145368" cy="47803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FB18388F-F41A-4917-A70B-4FEA46DB5317}"/>
              </a:ext>
            </a:extLst>
          </p:cNvPr>
          <p:cNvSpPr txBox="1"/>
          <p:nvPr/>
        </p:nvSpPr>
        <p:spPr>
          <a:xfrm>
            <a:off x="3703843" y="1827091"/>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2" name="文本框 111">
            <a:extLst>
              <a:ext uri="{FF2B5EF4-FFF2-40B4-BE49-F238E27FC236}">
                <a16:creationId xmlns:a16="http://schemas.microsoft.com/office/drawing/2014/main" id="{DE1940E9-E9E0-4B99-81D5-D4D1CB80635E}"/>
              </a:ext>
            </a:extLst>
          </p:cNvPr>
          <p:cNvSpPr txBox="1"/>
          <p:nvPr/>
        </p:nvSpPr>
        <p:spPr>
          <a:xfrm>
            <a:off x="4605282" y="1614144"/>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3" name="文本框 112">
            <a:extLst>
              <a:ext uri="{FF2B5EF4-FFF2-40B4-BE49-F238E27FC236}">
                <a16:creationId xmlns:a16="http://schemas.microsoft.com/office/drawing/2014/main" id="{B6CEA872-BFF5-4338-989F-6F2414D439EA}"/>
              </a:ext>
            </a:extLst>
          </p:cNvPr>
          <p:cNvSpPr txBox="1"/>
          <p:nvPr/>
        </p:nvSpPr>
        <p:spPr>
          <a:xfrm>
            <a:off x="5637131" y="3488958"/>
            <a:ext cx="82586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rPr>
              <a:t>~250 ns</a:t>
            </a:r>
            <a:endParaRPr kumimoji="0" lang="zh-CN" altLang="en-US"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6" name="图形 115">
            <a:extLst>
              <a:ext uri="{FF2B5EF4-FFF2-40B4-BE49-F238E27FC236}">
                <a16:creationId xmlns:a16="http://schemas.microsoft.com/office/drawing/2014/main" id="{5639B716-2E11-4683-8344-FE685B2E29B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71947" y="2092723"/>
            <a:ext cx="1030522" cy="811927"/>
          </a:xfrm>
          <a:prstGeom prst="rect">
            <a:avLst/>
          </a:prstGeom>
        </p:spPr>
      </p:pic>
      <p:sp>
        <p:nvSpPr>
          <p:cNvPr id="117" name="矩形 116">
            <a:extLst>
              <a:ext uri="{FF2B5EF4-FFF2-40B4-BE49-F238E27FC236}">
                <a16:creationId xmlns:a16="http://schemas.microsoft.com/office/drawing/2014/main" id="{A5E15D66-F8B3-454D-8A25-929899C102E4}"/>
              </a:ext>
            </a:extLst>
          </p:cNvPr>
          <p:cNvSpPr/>
          <p:nvPr/>
        </p:nvSpPr>
        <p:spPr>
          <a:xfrm>
            <a:off x="5909556" y="1891385"/>
            <a:ext cx="2064543" cy="11824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8" name="图形 117">
            <a:extLst>
              <a:ext uri="{FF2B5EF4-FFF2-40B4-BE49-F238E27FC236}">
                <a16:creationId xmlns:a16="http://schemas.microsoft.com/office/drawing/2014/main" id="{AE6F3140-79C1-42CD-9913-94E31A42F8F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71947" y="2092723"/>
            <a:ext cx="1030522" cy="811927"/>
          </a:xfrm>
          <a:prstGeom prst="rect">
            <a:avLst/>
          </a:prstGeom>
        </p:spPr>
      </p:pic>
      <p:pic>
        <p:nvPicPr>
          <p:cNvPr id="119" name="图形 118">
            <a:extLst>
              <a:ext uri="{FF2B5EF4-FFF2-40B4-BE49-F238E27FC236}">
                <a16:creationId xmlns:a16="http://schemas.microsoft.com/office/drawing/2014/main" id="{1ABB77FF-BE93-4158-BC11-DD4E9CCE7F9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71947" y="2092722"/>
            <a:ext cx="1030522" cy="811927"/>
          </a:xfrm>
          <a:prstGeom prst="rect">
            <a:avLst/>
          </a:prstGeom>
        </p:spPr>
      </p:pic>
      <p:sp>
        <p:nvSpPr>
          <p:cNvPr id="120" name="文本框 119">
            <a:extLst>
              <a:ext uri="{FF2B5EF4-FFF2-40B4-BE49-F238E27FC236}">
                <a16:creationId xmlns:a16="http://schemas.microsoft.com/office/drawing/2014/main" id="{8DCC26B4-5D9E-4228-A24C-72DCD147D4F7}"/>
              </a:ext>
            </a:extLst>
          </p:cNvPr>
          <p:cNvSpPr txBox="1"/>
          <p:nvPr/>
        </p:nvSpPr>
        <p:spPr>
          <a:xfrm>
            <a:off x="5915126" y="1343721"/>
            <a:ext cx="22499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Optical detected magnetic resonance (ODMR)</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7E0BE3B5-481E-4280-A320-89DBF9AF9BEE}"/>
              </a:ext>
            </a:extLst>
          </p:cNvPr>
          <p:cNvSpPr txBox="1"/>
          <p:nvPr/>
        </p:nvSpPr>
        <p:spPr>
          <a:xfrm rot="16200000">
            <a:off x="5252846" y="2312434"/>
            <a:ext cx="99578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Fluorescence</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3" name="文本框 122">
            <a:extLst>
              <a:ext uri="{FF2B5EF4-FFF2-40B4-BE49-F238E27FC236}">
                <a16:creationId xmlns:a16="http://schemas.microsoft.com/office/drawing/2014/main" id="{CCC50544-27F9-4238-A951-8E72F635ABC2}"/>
              </a:ext>
            </a:extLst>
          </p:cNvPr>
          <p:cNvSpPr txBox="1"/>
          <p:nvPr/>
        </p:nvSpPr>
        <p:spPr>
          <a:xfrm>
            <a:off x="6547997" y="3054765"/>
            <a:ext cx="82266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Frequency</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4" name="文本框 123">
            <a:extLst>
              <a:ext uri="{FF2B5EF4-FFF2-40B4-BE49-F238E27FC236}">
                <a16:creationId xmlns:a16="http://schemas.microsoft.com/office/drawing/2014/main" id="{0FC1A4EB-D9FB-4C63-940B-B0F228F2B45E}"/>
              </a:ext>
            </a:extLst>
          </p:cNvPr>
          <p:cNvSpPr txBox="1"/>
          <p:nvPr/>
        </p:nvSpPr>
        <p:spPr>
          <a:xfrm>
            <a:off x="7003373" y="2726665"/>
            <a:ext cx="7232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25" name="直接连接符 124">
            <a:extLst>
              <a:ext uri="{FF2B5EF4-FFF2-40B4-BE49-F238E27FC236}">
                <a16:creationId xmlns:a16="http://schemas.microsoft.com/office/drawing/2014/main" id="{3C87CCA0-0114-4494-ABA3-E614BB90828C}"/>
              </a:ext>
            </a:extLst>
          </p:cNvPr>
          <p:cNvCxnSpPr>
            <a:cxnSpLocks/>
          </p:cNvCxnSpPr>
          <p:nvPr/>
        </p:nvCxnSpPr>
        <p:spPr>
          <a:xfrm>
            <a:off x="6980449" y="1921703"/>
            <a:ext cx="0" cy="1117846"/>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7" name="图形 126">
            <a:extLst>
              <a:ext uri="{FF2B5EF4-FFF2-40B4-BE49-F238E27FC236}">
                <a16:creationId xmlns:a16="http://schemas.microsoft.com/office/drawing/2014/main" id="{7110A307-096C-4B08-8C2F-DC27403B2E7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6200000">
            <a:off x="6951605" y="2314550"/>
            <a:ext cx="48364" cy="628735"/>
          </a:xfrm>
          <a:prstGeom prst="rect">
            <a:avLst/>
          </a:prstGeom>
        </p:spPr>
      </p:pic>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76C526AC-D644-4701-9F58-18796811117C}"/>
                  </a:ext>
                </a:extLst>
              </p:cNvPr>
              <p:cNvSpPr txBox="1"/>
              <p:nvPr/>
            </p:nvSpPr>
            <p:spPr>
              <a:xfrm>
                <a:off x="6772515" y="2628917"/>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128" name="文本框 127">
                <a:extLst>
                  <a:ext uri="{FF2B5EF4-FFF2-40B4-BE49-F238E27FC236}">
                    <a16:creationId xmlns:a16="http://schemas.microsoft.com/office/drawing/2014/main" id="{76C526AC-D644-4701-9F58-18796811117C}"/>
                  </a:ext>
                </a:extLst>
              </p:cNvPr>
              <p:cNvSpPr txBox="1">
                <a:spLocks noRot="1" noChangeAspect="1" noMove="1" noResize="1" noEditPoints="1" noAdjustHandles="1" noChangeArrowheads="1" noChangeShapeType="1" noTextEdit="1"/>
              </p:cNvSpPr>
              <p:nvPr/>
            </p:nvSpPr>
            <p:spPr>
              <a:xfrm>
                <a:off x="6772515" y="2628917"/>
                <a:ext cx="449162" cy="276999"/>
              </a:xfrm>
              <a:prstGeom prst="rect">
                <a:avLst/>
              </a:prstGeom>
              <a:blipFill>
                <a:blip r:embed="rId35"/>
                <a:stretch>
                  <a:fillRect l="-1351" t="-2174" b="-13043"/>
                </a:stretch>
              </a:blipFill>
            </p:spPr>
            <p:txBody>
              <a:bodyPr/>
              <a:lstStyle/>
              <a:p>
                <a:r>
                  <a:rPr lang="zh-CN" altLang="en-US">
                    <a:noFill/>
                  </a:rPr>
                  <a:t> </a:t>
                </a:r>
              </a:p>
            </p:txBody>
          </p:sp>
        </mc:Fallback>
      </mc:AlternateContent>
      <p:sp>
        <p:nvSpPr>
          <p:cNvPr id="80" name="Rectangle 2">
            <a:extLst>
              <a:ext uri="{FF2B5EF4-FFF2-40B4-BE49-F238E27FC236}">
                <a16:creationId xmlns:a16="http://schemas.microsoft.com/office/drawing/2014/main" id="{BA2473D0-8A26-44DB-822E-CBE72E720E9C}"/>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金刚石氮</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空位色心（</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p>
        </p:txBody>
      </p:sp>
      <p:sp>
        <p:nvSpPr>
          <p:cNvPr id="81" name="Line 1">
            <a:extLst>
              <a:ext uri="{FF2B5EF4-FFF2-40B4-BE49-F238E27FC236}">
                <a16:creationId xmlns:a16="http://schemas.microsoft.com/office/drawing/2014/main" id="{22459753-F355-4A3A-BB9E-1748059009C5}"/>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C05FFD2D-ED30-45F0-ADE4-7E9A2E265469}"/>
              </a:ext>
            </a:extLst>
          </p:cNvPr>
          <p:cNvSpPr txBox="1"/>
          <p:nvPr/>
        </p:nvSpPr>
        <p:spPr>
          <a:xfrm>
            <a:off x="1826582" y="6314494"/>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室温大气下相干时间可达毫秒量级，自旋态由光来读取</a:t>
            </a:r>
          </a:p>
        </p:txBody>
      </p:sp>
    </p:spTree>
    <p:extLst>
      <p:ext uri="{BB962C8B-B14F-4D97-AF65-F5344CB8AC3E}">
        <p14:creationId xmlns:p14="http://schemas.microsoft.com/office/powerpoint/2010/main" val="2674062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0B9D80-7214-4F3C-AA23-E4CA455EE911}"/>
              </a:ext>
            </a:extLst>
          </p:cNvPr>
          <p:cNvPicPr>
            <a:picLocks noChangeAspect="1"/>
          </p:cNvPicPr>
          <p:nvPr/>
        </p:nvPicPr>
        <p:blipFill>
          <a:blip r:embed="rId2"/>
          <a:stretch>
            <a:fillRect/>
          </a:stretch>
        </p:blipFill>
        <p:spPr>
          <a:xfrm>
            <a:off x="759054" y="1206634"/>
            <a:ext cx="3709251" cy="4011410"/>
          </a:xfrm>
          <a:prstGeom prst="rect">
            <a:avLst/>
          </a:prstGeom>
        </p:spPr>
      </p:pic>
      <p:pic>
        <p:nvPicPr>
          <p:cNvPr id="3" name="图片 2">
            <a:extLst>
              <a:ext uri="{FF2B5EF4-FFF2-40B4-BE49-F238E27FC236}">
                <a16:creationId xmlns:a16="http://schemas.microsoft.com/office/drawing/2014/main" id="{4C6FC675-415D-4FE2-962E-5AF3646580E0}"/>
              </a:ext>
            </a:extLst>
          </p:cNvPr>
          <p:cNvPicPr>
            <a:picLocks noChangeAspect="1"/>
          </p:cNvPicPr>
          <p:nvPr/>
        </p:nvPicPr>
        <p:blipFill>
          <a:blip r:embed="rId3"/>
          <a:stretch>
            <a:fillRect/>
          </a:stretch>
        </p:blipFill>
        <p:spPr>
          <a:xfrm>
            <a:off x="4815283" y="1034171"/>
            <a:ext cx="4243210" cy="5599522"/>
          </a:xfrm>
          <a:prstGeom prst="rect">
            <a:avLst/>
          </a:prstGeom>
        </p:spPr>
      </p:pic>
      <p:sp>
        <p:nvSpPr>
          <p:cNvPr id="4" name="任意多边形: 形状 3">
            <a:extLst>
              <a:ext uri="{FF2B5EF4-FFF2-40B4-BE49-F238E27FC236}">
                <a16:creationId xmlns:a16="http://schemas.microsoft.com/office/drawing/2014/main" id="{261DF847-A747-4E15-BCB5-6CB074CD3214}"/>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EE79B6A8-C6B5-49B0-B656-A8FEDFC30CA6}"/>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Rectangle 2">
            <a:extLst>
              <a:ext uri="{FF2B5EF4-FFF2-40B4-BE49-F238E27FC236}">
                <a16:creationId xmlns:a16="http://schemas.microsoft.com/office/drawing/2014/main" id="{BFCE7303-3CA3-42D0-BA67-4A2AA6188AF7}"/>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的电荷态调控</a:t>
            </a:r>
          </a:p>
        </p:txBody>
      </p:sp>
      <p:sp>
        <p:nvSpPr>
          <p:cNvPr id="7" name="Line 1">
            <a:extLst>
              <a:ext uri="{FF2B5EF4-FFF2-40B4-BE49-F238E27FC236}">
                <a16:creationId xmlns:a16="http://schemas.microsoft.com/office/drawing/2014/main" id="{6442A269-6A59-4192-AC77-0666CE80ED2C}"/>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TextBox 12">
            <a:extLst>
              <a:ext uri="{FF2B5EF4-FFF2-40B4-BE49-F238E27FC236}">
                <a16:creationId xmlns:a16="http://schemas.microsoft.com/office/drawing/2014/main" id="{F4598671-BDFF-40AF-9A27-8FB99C9CA2A7}"/>
              </a:ext>
            </a:extLst>
          </p:cNvPr>
          <p:cNvSpPr txBox="1">
            <a:spLocks noChangeArrowheads="1"/>
          </p:cNvSpPr>
          <p:nvPr/>
        </p:nvSpPr>
        <p:spPr bwMode="auto">
          <a:xfrm>
            <a:off x="6542256" y="6464416"/>
            <a:ext cx="2671637" cy="33855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Bian</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YJ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submitted</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E6684C4B-619B-4892-AA25-D64AC5A9033A}"/>
              </a:ext>
            </a:extLst>
          </p:cNvPr>
          <p:cNvSpPr txBox="1"/>
          <p:nvPr/>
        </p:nvSpPr>
        <p:spPr>
          <a:xfrm>
            <a:off x="611981" y="5487860"/>
            <a:ext cx="42033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利用</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STM/AFM</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针尖的局域电场对单个</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 center</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实现电荷态和自旋态的稳定调控</a:t>
            </a:r>
          </a:p>
        </p:txBody>
      </p:sp>
      <p:sp>
        <p:nvSpPr>
          <p:cNvPr id="14" name="文本框 13">
            <a:extLst>
              <a:ext uri="{FF2B5EF4-FFF2-40B4-BE49-F238E27FC236}">
                <a16:creationId xmlns:a16="http://schemas.microsoft.com/office/drawing/2014/main" id="{A4C43098-E252-4E48-8B77-45B5B9D2C55D}"/>
              </a:ext>
            </a:extLst>
          </p:cNvPr>
          <p:cNvSpPr txBox="1"/>
          <p:nvPr/>
        </p:nvSpPr>
        <p:spPr>
          <a:xfrm>
            <a:off x="7840652" y="1016469"/>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29" name="文本框 28">
            <a:extLst>
              <a:ext uri="{FF2B5EF4-FFF2-40B4-BE49-F238E27FC236}">
                <a16:creationId xmlns:a16="http://schemas.microsoft.com/office/drawing/2014/main" id="{FFB43A3F-63B5-411C-93D4-5491076F9462}"/>
              </a:ext>
            </a:extLst>
          </p:cNvPr>
          <p:cNvSpPr txBox="1"/>
          <p:nvPr/>
        </p:nvSpPr>
        <p:spPr>
          <a:xfrm>
            <a:off x="7840652" y="306749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13995E55-1CB4-48C7-B603-F93456DCDD0F}"/>
              </a:ext>
            </a:extLst>
          </p:cNvPr>
          <p:cNvSpPr txBox="1"/>
          <p:nvPr/>
        </p:nvSpPr>
        <p:spPr>
          <a:xfrm>
            <a:off x="7840652" y="5487860"/>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55700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5">
            <a:extLst>
              <a:ext uri="{FF2B5EF4-FFF2-40B4-BE49-F238E27FC236}">
                <a16:creationId xmlns:a16="http://schemas.microsoft.com/office/drawing/2014/main" id="{683789AD-D614-4002-8C9C-AE466D2F2A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5664" y="2050941"/>
            <a:ext cx="3553481" cy="1919696"/>
          </a:xfrm>
          <a:prstGeom prst="rect">
            <a:avLst/>
          </a:prstGeom>
        </p:spPr>
      </p:pic>
      <p:pic>
        <p:nvPicPr>
          <p:cNvPr id="8" name="图形 7">
            <a:extLst>
              <a:ext uri="{FF2B5EF4-FFF2-40B4-BE49-F238E27FC236}">
                <a16:creationId xmlns:a16="http://schemas.microsoft.com/office/drawing/2014/main" id="{63E51B75-3CF4-4998-9EC8-D0E22D75E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144" y="1566744"/>
            <a:ext cx="3135206" cy="3135206"/>
          </a:xfrm>
          <a:prstGeom prst="rect">
            <a:avLst/>
          </a:prstGeom>
        </p:spPr>
      </p:pic>
      <p:pic>
        <p:nvPicPr>
          <p:cNvPr id="9" name="图形 8">
            <a:extLst>
              <a:ext uri="{FF2B5EF4-FFF2-40B4-BE49-F238E27FC236}">
                <a16:creationId xmlns:a16="http://schemas.microsoft.com/office/drawing/2014/main" id="{E9272008-8704-41A0-9684-47D64FB229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934" y="2293180"/>
            <a:ext cx="4121573" cy="1627714"/>
          </a:xfrm>
          <a:prstGeom prst="rect">
            <a:avLst/>
          </a:prstGeom>
        </p:spPr>
      </p:pic>
      <p:sp>
        <p:nvSpPr>
          <p:cNvPr id="10" name="箭头: 下 9">
            <a:extLst>
              <a:ext uri="{FF2B5EF4-FFF2-40B4-BE49-F238E27FC236}">
                <a16:creationId xmlns:a16="http://schemas.microsoft.com/office/drawing/2014/main" id="{B1117CF3-8E94-4F12-A8AA-76EE6A6D5041}"/>
              </a:ext>
            </a:extLst>
          </p:cNvPr>
          <p:cNvSpPr/>
          <p:nvPr/>
        </p:nvSpPr>
        <p:spPr>
          <a:xfrm rot="16200000">
            <a:off x="4676513" y="2838097"/>
            <a:ext cx="317240" cy="34538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Rectangle 2">
            <a:extLst>
              <a:ext uri="{FF2B5EF4-FFF2-40B4-BE49-F238E27FC236}">
                <a16:creationId xmlns:a16="http://schemas.microsoft.com/office/drawing/2014/main" id="{5FEAECF0-875C-4081-B73C-34E66ACCFB37}"/>
              </a:ext>
            </a:extLst>
          </p:cNvPr>
          <p:cNvSpPr txBox="1">
            <a:spLocks noChangeArrowheads="1"/>
          </p:cNvSpPr>
          <p:nvPr/>
        </p:nvSpPr>
        <p:spPr>
          <a:xfrm>
            <a:off x="547640" y="321110"/>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 间耦合的原子级调控</a:t>
            </a:r>
          </a:p>
        </p:txBody>
      </p:sp>
      <p:sp>
        <p:nvSpPr>
          <p:cNvPr id="17" name="Line 1">
            <a:extLst>
              <a:ext uri="{FF2B5EF4-FFF2-40B4-BE49-F238E27FC236}">
                <a16:creationId xmlns:a16="http://schemas.microsoft.com/office/drawing/2014/main" id="{FE52C931-70C6-4C0A-AB97-2488B401DAE7}"/>
              </a:ext>
            </a:extLst>
          </p:cNvPr>
          <p:cNvSpPr>
            <a:spLocks noChangeShapeType="1"/>
          </p:cNvSpPr>
          <p:nvPr/>
        </p:nvSpPr>
        <p:spPr bwMode="auto">
          <a:xfrm>
            <a:off x="611982" y="97524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文本框 17">
            <a:extLst>
              <a:ext uri="{FF2B5EF4-FFF2-40B4-BE49-F238E27FC236}">
                <a16:creationId xmlns:a16="http://schemas.microsoft.com/office/drawing/2014/main" id="{0DF08181-017C-432F-BEC8-ECB8F7F0F8EF}"/>
              </a:ext>
            </a:extLst>
          </p:cNvPr>
          <p:cNvSpPr txBox="1"/>
          <p:nvPr/>
        </p:nvSpPr>
        <p:spPr>
          <a:xfrm>
            <a:off x="730093" y="5173972"/>
            <a:ext cx="80471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通过选择性控制系综</a:t>
            </a:r>
            <a:r>
              <a:rPr kumimoji="0" lang="en-US" altLang="zh-CN" sz="20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NV-center</a:t>
            </a:r>
            <a:r>
              <a:rPr kumimoji="0" lang="zh-CN" altLang="en-US" sz="20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的电荷态和自旋态，有望在室温大气下构筑基于</a:t>
            </a:r>
            <a:r>
              <a:rPr kumimoji="0" lang="en-US" altLang="zh-CN" sz="20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NV-center</a:t>
            </a:r>
            <a:r>
              <a:rPr kumimoji="0" lang="zh-CN" altLang="en-US" sz="20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的复杂量子比特网络，并对其耦合进行原子级调控</a:t>
            </a:r>
          </a:p>
        </p:txBody>
      </p:sp>
      <p:sp>
        <p:nvSpPr>
          <p:cNvPr id="21" name="任意多边形: 形状 20">
            <a:extLst>
              <a:ext uri="{FF2B5EF4-FFF2-40B4-BE49-F238E27FC236}">
                <a16:creationId xmlns:a16="http://schemas.microsoft.com/office/drawing/2014/main" id="{2E67A4EB-25BA-40A9-8CA3-BF1A7EEE7830}"/>
              </a:ext>
            </a:extLst>
          </p:cNvPr>
          <p:cNvSpPr/>
          <p:nvPr/>
        </p:nvSpPr>
        <p:spPr>
          <a:xfrm>
            <a:off x="6927457" y="3016577"/>
            <a:ext cx="161512" cy="480767"/>
          </a:xfrm>
          <a:custGeom>
            <a:avLst/>
            <a:gdLst>
              <a:gd name="connsiteX0" fmla="*/ 142646 w 161512"/>
              <a:gd name="connsiteY0" fmla="*/ 0 h 480767"/>
              <a:gd name="connsiteX1" fmla="*/ 95512 w 161512"/>
              <a:gd name="connsiteY1" fmla="*/ 18854 h 480767"/>
              <a:gd name="connsiteX2" fmla="*/ 10671 w 161512"/>
              <a:gd name="connsiteY2" fmla="*/ 94268 h 480767"/>
              <a:gd name="connsiteX3" fmla="*/ 161500 w 161512"/>
              <a:gd name="connsiteY3" fmla="*/ 188536 h 480767"/>
              <a:gd name="connsiteX4" fmla="*/ 10671 w 161512"/>
              <a:gd name="connsiteY4" fmla="*/ 226243 h 480767"/>
              <a:gd name="connsiteX5" fmla="*/ 161500 w 161512"/>
              <a:gd name="connsiteY5" fmla="*/ 348792 h 480767"/>
              <a:gd name="connsiteX6" fmla="*/ 1244 w 161512"/>
              <a:gd name="connsiteY6" fmla="*/ 348792 h 480767"/>
              <a:gd name="connsiteX7" fmla="*/ 95512 w 161512"/>
              <a:gd name="connsiteY7" fmla="*/ 480767 h 48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12" h="480767">
                <a:moveTo>
                  <a:pt x="142646" y="0"/>
                </a:moveTo>
                <a:cubicBezTo>
                  <a:pt x="130077" y="1571"/>
                  <a:pt x="117508" y="3143"/>
                  <a:pt x="95512" y="18854"/>
                </a:cubicBezTo>
                <a:cubicBezTo>
                  <a:pt x="73516" y="34565"/>
                  <a:pt x="-327" y="65988"/>
                  <a:pt x="10671" y="94268"/>
                </a:cubicBezTo>
                <a:cubicBezTo>
                  <a:pt x="21669" y="122548"/>
                  <a:pt x="161500" y="166540"/>
                  <a:pt x="161500" y="188536"/>
                </a:cubicBezTo>
                <a:cubicBezTo>
                  <a:pt x="161500" y="210532"/>
                  <a:pt x="10671" y="199534"/>
                  <a:pt x="10671" y="226243"/>
                </a:cubicBezTo>
                <a:cubicBezTo>
                  <a:pt x="10671" y="252952"/>
                  <a:pt x="163071" y="328367"/>
                  <a:pt x="161500" y="348792"/>
                </a:cubicBezTo>
                <a:cubicBezTo>
                  <a:pt x="159929" y="369217"/>
                  <a:pt x="12242" y="326796"/>
                  <a:pt x="1244" y="348792"/>
                </a:cubicBezTo>
                <a:cubicBezTo>
                  <a:pt x="-9754" y="370788"/>
                  <a:pt x="54663" y="414780"/>
                  <a:pt x="95512" y="480767"/>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DA11CE1-2D33-4181-955C-4C775A12B5B0}"/>
              </a:ext>
            </a:extLst>
          </p:cNvPr>
          <p:cNvSpPr/>
          <p:nvPr/>
        </p:nvSpPr>
        <p:spPr>
          <a:xfrm>
            <a:off x="7220932" y="2899276"/>
            <a:ext cx="367645" cy="326119"/>
          </a:xfrm>
          <a:custGeom>
            <a:avLst/>
            <a:gdLst>
              <a:gd name="connsiteX0" fmla="*/ 0 w 367645"/>
              <a:gd name="connsiteY0" fmla="*/ 51312 h 326119"/>
              <a:gd name="connsiteX1" fmla="*/ 141402 w 367645"/>
              <a:gd name="connsiteY1" fmla="*/ 4178 h 326119"/>
              <a:gd name="connsiteX2" fmla="*/ 84841 w 367645"/>
              <a:gd name="connsiteY2" fmla="*/ 145580 h 326119"/>
              <a:gd name="connsiteX3" fmla="*/ 226243 w 367645"/>
              <a:gd name="connsiteY3" fmla="*/ 89019 h 326119"/>
              <a:gd name="connsiteX4" fmla="*/ 197963 w 367645"/>
              <a:gd name="connsiteY4" fmla="*/ 239848 h 326119"/>
              <a:gd name="connsiteX5" fmla="*/ 311084 w 367645"/>
              <a:gd name="connsiteY5" fmla="*/ 173861 h 326119"/>
              <a:gd name="connsiteX6" fmla="*/ 311084 w 367645"/>
              <a:gd name="connsiteY6" fmla="*/ 315263 h 326119"/>
              <a:gd name="connsiteX7" fmla="*/ 367645 w 367645"/>
              <a:gd name="connsiteY7" fmla="*/ 305836 h 32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645" h="326119">
                <a:moveTo>
                  <a:pt x="0" y="51312"/>
                </a:moveTo>
                <a:cubicBezTo>
                  <a:pt x="63631" y="19889"/>
                  <a:pt x="127262" y="-11533"/>
                  <a:pt x="141402" y="4178"/>
                </a:cubicBezTo>
                <a:cubicBezTo>
                  <a:pt x="155542" y="19889"/>
                  <a:pt x="70701" y="131440"/>
                  <a:pt x="84841" y="145580"/>
                </a:cubicBezTo>
                <a:cubicBezTo>
                  <a:pt x="98981" y="159720"/>
                  <a:pt x="207389" y="73308"/>
                  <a:pt x="226243" y="89019"/>
                </a:cubicBezTo>
                <a:cubicBezTo>
                  <a:pt x="245097" y="104730"/>
                  <a:pt x="183823" y="225708"/>
                  <a:pt x="197963" y="239848"/>
                </a:cubicBezTo>
                <a:cubicBezTo>
                  <a:pt x="212103" y="253988"/>
                  <a:pt x="292231" y="161292"/>
                  <a:pt x="311084" y="173861"/>
                </a:cubicBezTo>
                <a:cubicBezTo>
                  <a:pt x="329938" y="186430"/>
                  <a:pt x="301657" y="293267"/>
                  <a:pt x="311084" y="315263"/>
                </a:cubicBezTo>
                <a:cubicBezTo>
                  <a:pt x="320511" y="337259"/>
                  <a:pt x="344078" y="321547"/>
                  <a:pt x="367645" y="305836"/>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任意多边形: 形状 22">
            <a:extLst>
              <a:ext uri="{FF2B5EF4-FFF2-40B4-BE49-F238E27FC236}">
                <a16:creationId xmlns:a16="http://schemas.microsoft.com/office/drawing/2014/main" id="{12B78FE7-7511-4109-B69D-E34F9E20F0E2}"/>
              </a:ext>
            </a:extLst>
          </p:cNvPr>
          <p:cNvSpPr/>
          <p:nvPr/>
        </p:nvSpPr>
        <p:spPr>
          <a:xfrm>
            <a:off x="7088957" y="3307379"/>
            <a:ext cx="471340" cy="352345"/>
          </a:xfrm>
          <a:custGeom>
            <a:avLst/>
            <a:gdLst>
              <a:gd name="connsiteX0" fmla="*/ 471340 w 471340"/>
              <a:gd name="connsiteY0" fmla="*/ 20283 h 352345"/>
              <a:gd name="connsiteX1" fmla="*/ 367645 w 471340"/>
              <a:gd name="connsiteY1" fmla="*/ 10856 h 352345"/>
              <a:gd name="connsiteX2" fmla="*/ 414779 w 471340"/>
              <a:gd name="connsiteY2" fmla="*/ 152259 h 352345"/>
              <a:gd name="connsiteX3" fmla="*/ 245097 w 471340"/>
              <a:gd name="connsiteY3" fmla="*/ 76844 h 352345"/>
              <a:gd name="connsiteX4" fmla="*/ 254523 w 471340"/>
              <a:gd name="connsiteY4" fmla="*/ 255953 h 352345"/>
              <a:gd name="connsiteX5" fmla="*/ 103695 w 471340"/>
              <a:gd name="connsiteY5" fmla="*/ 161685 h 352345"/>
              <a:gd name="connsiteX6" fmla="*/ 122548 w 471340"/>
              <a:gd name="connsiteY6" fmla="*/ 350221 h 352345"/>
              <a:gd name="connsiteX7" fmla="*/ 0 w 471340"/>
              <a:gd name="connsiteY7" fmla="*/ 246527 h 35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340" h="352345">
                <a:moveTo>
                  <a:pt x="471340" y="20283"/>
                </a:moveTo>
                <a:cubicBezTo>
                  <a:pt x="424206" y="4571"/>
                  <a:pt x="377072" y="-11140"/>
                  <a:pt x="367645" y="10856"/>
                </a:cubicBezTo>
                <a:cubicBezTo>
                  <a:pt x="358218" y="32852"/>
                  <a:pt x="435204" y="141261"/>
                  <a:pt x="414779" y="152259"/>
                </a:cubicBezTo>
                <a:cubicBezTo>
                  <a:pt x="394354" y="163257"/>
                  <a:pt x="271806" y="59562"/>
                  <a:pt x="245097" y="76844"/>
                </a:cubicBezTo>
                <a:cubicBezTo>
                  <a:pt x="218388" y="94126"/>
                  <a:pt x="278090" y="241813"/>
                  <a:pt x="254523" y="255953"/>
                </a:cubicBezTo>
                <a:cubicBezTo>
                  <a:pt x="230956" y="270093"/>
                  <a:pt x="125691" y="145974"/>
                  <a:pt x="103695" y="161685"/>
                </a:cubicBezTo>
                <a:cubicBezTo>
                  <a:pt x="81699" y="177396"/>
                  <a:pt x="139830" y="336081"/>
                  <a:pt x="122548" y="350221"/>
                </a:cubicBezTo>
                <a:cubicBezTo>
                  <a:pt x="105266" y="364361"/>
                  <a:pt x="52633" y="305444"/>
                  <a:pt x="0" y="246527"/>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5" name="Rectangle 2">
            <a:extLst>
              <a:ext uri="{FF2B5EF4-FFF2-40B4-BE49-F238E27FC236}">
                <a16:creationId xmlns:a16="http://schemas.microsoft.com/office/drawing/2014/main" id="{7337CFFE-E4A4-432B-BC84-AEDA86CA7348}"/>
              </a:ext>
            </a:extLst>
          </p:cNvPr>
          <p:cNvSpPr txBox="1">
            <a:spLocks noChangeArrowheads="1"/>
          </p:cNvSpPr>
          <p:nvPr/>
        </p:nvSpPr>
        <p:spPr>
          <a:xfrm>
            <a:off x="1349188" y="4212876"/>
            <a:ext cx="2589680" cy="421877"/>
          </a:xfrm>
          <a:prstGeom prst="rect">
            <a:avLst/>
          </a:prstGeom>
        </p:spPr>
        <p:style>
          <a:lnRef idx="0">
            <a:schemeClr val="accent5"/>
          </a:lnRef>
          <a:fillRef idx="3">
            <a:schemeClr val="accent5"/>
          </a:fillRef>
          <a:effectRef idx="3">
            <a:schemeClr val="accent5"/>
          </a:effectRef>
          <a:fontRef idx="minor">
            <a:schemeClr val="lt1"/>
          </a:fontRef>
        </p:style>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j-cs"/>
              </a:rPr>
              <a:t>NV nanolithography</a:t>
            </a:r>
            <a:endParaRPr kumimoji="0" lang="zh-CN" altLang="en-US" sz="2000" b="1" i="0" u="none" strike="noStrike" kern="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j-cs"/>
            </a:endParaRPr>
          </a:p>
        </p:txBody>
      </p:sp>
    </p:spTree>
    <p:extLst>
      <p:ext uri="{BB962C8B-B14F-4D97-AF65-F5344CB8AC3E}">
        <p14:creationId xmlns:p14="http://schemas.microsoft.com/office/powerpoint/2010/main" val="2242757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BEB69D1-3E15-449E-AFC9-8B8F99FCD4D1}"/>
              </a:ext>
            </a:extLst>
          </p:cNvPr>
          <p:cNvSpPr txBox="1">
            <a:spLocks/>
          </p:cNvSpPr>
          <p:nvPr/>
        </p:nvSpPr>
        <p:spPr>
          <a:xfrm>
            <a:off x="628650" y="2360866"/>
            <a:ext cx="78867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36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标题 1">
            <a:extLst>
              <a:ext uri="{FF2B5EF4-FFF2-40B4-BE49-F238E27FC236}">
                <a16:creationId xmlns:a16="http://schemas.microsoft.com/office/drawing/2014/main" id="{8102462B-FE9F-46C0-A45E-DDB8E7575681}"/>
              </a:ext>
            </a:extLst>
          </p:cNvPr>
          <p:cNvSpPr txBox="1">
            <a:spLocks/>
          </p:cNvSpPr>
          <p:nvPr/>
        </p:nvSpPr>
        <p:spPr>
          <a:xfrm>
            <a:off x="628650" y="2687662"/>
            <a:ext cx="7886700" cy="757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人工原子晶格的构筑和量子物性</a:t>
            </a:r>
          </a:p>
        </p:txBody>
      </p:sp>
    </p:spTree>
    <p:extLst>
      <p:ext uri="{BB962C8B-B14F-4D97-AF65-F5344CB8AC3E}">
        <p14:creationId xmlns:p14="http://schemas.microsoft.com/office/powerpoint/2010/main" val="4287165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10941-s2.mpe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1081006" y="965470"/>
            <a:ext cx="6981986" cy="5236489"/>
          </a:xfrm>
          <a:prstGeom prst="rect">
            <a:avLst/>
          </a:prstGeom>
          <a:noFill/>
          <a:ln w="9525">
            <a:noFill/>
            <a:miter lim="800000"/>
            <a:headEnd/>
            <a:tailEnd/>
          </a:ln>
        </p:spPr>
      </p:pic>
      <p:sp>
        <p:nvSpPr>
          <p:cNvPr id="3" name="Rectangle 6">
            <a:extLst>
              <a:ext uri="{FF2B5EF4-FFF2-40B4-BE49-F238E27FC236}">
                <a16:creationId xmlns:a16="http://schemas.microsoft.com/office/drawing/2014/main" id="{361C3DB1-1341-4D2A-892D-6D5AB79E3896}"/>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人工分子石墨烯的构筑</a:t>
            </a:r>
          </a:p>
        </p:txBody>
      </p:sp>
      <p:sp>
        <p:nvSpPr>
          <p:cNvPr id="5" name="Line 1">
            <a:extLst>
              <a:ext uri="{FF2B5EF4-FFF2-40B4-BE49-F238E27FC236}">
                <a16:creationId xmlns:a16="http://schemas.microsoft.com/office/drawing/2014/main" id="{0C2D9CF3-597E-4A9F-8024-98F42FE49AEC}"/>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Text Box 10">
            <a:extLst>
              <a:ext uri="{FF2B5EF4-FFF2-40B4-BE49-F238E27FC236}">
                <a16:creationId xmlns:a16="http://schemas.microsoft.com/office/drawing/2014/main" id="{5CCBDFD5-799A-4C3C-9A28-40DB0EB851D9}"/>
              </a:ext>
            </a:extLst>
          </p:cNvPr>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K. K. Gomes </a:t>
            </a:r>
            <a:r>
              <a:rPr kumimoji="1" lang="en-US" altLang="zh-CN" sz="2000" b="0" i="1"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et al</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a:t>
            </a:r>
            <a:r>
              <a:rPr kumimoji="1" lang="en-US" altLang="zh-CN" sz="2000" b="0" i="1"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Nature</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a:t>
            </a:r>
            <a:r>
              <a:rPr kumimoji="1" lang="en-US" altLang="zh-CN" sz="20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483</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306 (2012)</a:t>
            </a:r>
          </a:p>
        </p:txBody>
      </p:sp>
      <p:sp>
        <p:nvSpPr>
          <p:cNvPr id="7" name="Text Box 5">
            <a:extLst>
              <a:ext uri="{FF2B5EF4-FFF2-40B4-BE49-F238E27FC236}">
                <a16:creationId xmlns:a16="http://schemas.microsoft.com/office/drawing/2014/main" id="{50CA1A0D-D98B-4A38-9F32-B81594179F0F}"/>
              </a:ext>
            </a:extLst>
          </p:cNvPr>
          <p:cNvSpPr txBox="1">
            <a:spLocks noChangeArrowheads="1"/>
          </p:cNvSpPr>
          <p:nvPr/>
        </p:nvSpPr>
        <p:spPr bwMode="auto">
          <a:xfrm>
            <a:off x="1965489" y="6268522"/>
            <a:ext cx="1782860"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CO on Cu (111)</a:t>
            </a:r>
          </a:p>
        </p:txBody>
      </p:sp>
    </p:spTree>
    <p:extLst>
      <p:ext uri="{BB962C8B-B14F-4D97-AF65-F5344CB8AC3E}">
        <p14:creationId xmlns:p14="http://schemas.microsoft.com/office/powerpoint/2010/main" val="2923215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cularGraphene1"/>
          <p:cNvPicPr>
            <a:picLocks noChangeAspect="1" noChangeArrowheads="1"/>
          </p:cNvPicPr>
          <p:nvPr/>
        </p:nvPicPr>
        <p:blipFill>
          <a:blip r:embed="rId2"/>
          <a:srcRect/>
          <a:stretch>
            <a:fillRect/>
          </a:stretch>
        </p:blipFill>
        <p:spPr bwMode="auto">
          <a:xfrm>
            <a:off x="531243" y="1194584"/>
            <a:ext cx="4533900" cy="4533900"/>
          </a:xfrm>
          <a:prstGeom prst="rect">
            <a:avLst/>
          </a:prstGeom>
          <a:noFill/>
          <a:ln w="9525">
            <a:noFill/>
            <a:miter lim="800000"/>
            <a:headEnd/>
            <a:tailEnd/>
          </a:ln>
        </p:spPr>
      </p:pic>
      <p:pic>
        <p:nvPicPr>
          <p:cNvPr id="64515" name="Picture 3" descr="MolecularGraphene4_thumbnail"/>
          <p:cNvPicPr>
            <a:picLocks noChangeAspect="1" noChangeArrowheads="1"/>
          </p:cNvPicPr>
          <p:nvPr/>
        </p:nvPicPr>
        <p:blipFill>
          <a:blip r:embed="rId3"/>
          <a:srcRect/>
          <a:stretch>
            <a:fillRect/>
          </a:stretch>
        </p:blipFill>
        <p:spPr bwMode="auto">
          <a:xfrm>
            <a:off x="5500118" y="1192997"/>
            <a:ext cx="3152775" cy="4465637"/>
          </a:xfrm>
          <a:prstGeom prst="rect">
            <a:avLst/>
          </a:prstGeom>
          <a:noFill/>
          <a:ln w="9525">
            <a:noFill/>
            <a:miter lim="800000"/>
            <a:headEnd/>
            <a:tailEnd/>
          </a:ln>
        </p:spPr>
      </p:pic>
      <p:sp>
        <p:nvSpPr>
          <p:cNvPr id="64516" name="Text Box 5"/>
          <p:cNvSpPr txBox="1">
            <a:spLocks noChangeArrowheads="1"/>
          </p:cNvSpPr>
          <p:nvPr/>
        </p:nvSpPr>
        <p:spPr bwMode="auto">
          <a:xfrm>
            <a:off x="921768" y="5887249"/>
            <a:ext cx="3752850" cy="3968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人工石墨晶格：</a:t>
            </a:r>
            <a:r>
              <a:rPr kumimoji="0" lang="en-US" altLang="zh-CN" sz="20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CO on Cu (111)</a:t>
            </a:r>
          </a:p>
        </p:txBody>
      </p:sp>
      <p:sp>
        <p:nvSpPr>
          <p:cNvPr id="64517" name="Text Box 6"/>
          <p:cNvSpPr txBox="1">
            <a:spLocks noChangeArrowheads="1"/>
          </p:cNvSpPr>
          <p:nvPr/>
        </p:nvSpPr>
        <p:spPr bwMode="auto">
          <a:xfrm>
            <a:off x="7227318" y="2699534"/>
            <a:ext cx="527050" cy="3667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itchFamily="34" charset="0"/>
                <a:ea typeface="宋体" pitchFamily="2" charset="-122"/>
                <a:cs typeface="+mn-cs"/>
              </a:rPr>
              <a:t>CO</a:t>
            </a:r>
          </a:p>
        </p:txBody>
      </p:sp>
      <p:sp>
        <p:nvSpPr>
          <p:cNvPr id="64520" name="Text Box 10"/>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K. K. Gomes </a:t>
            </a:r>
            <a:r>
              <a:rPr kumimoji="1" lang="en-US" altLang="zh-CN" sz="2000" b="0" i="1"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et al</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a:t>
            </a:r>
            <a:r>
              <a:rPr kumimoji="1" lang="en-US" altLang="zh-CN" sz="2000" b="0" i="1"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Nature</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a:t>
            </a:r>
            <a:r>
              <a:rPr kumimoji="1" lang="en-US" altLang="zh-CN" sz="2000" b="1"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483</a:t>
            </a:r>
            <a:r>
              <a:rPr kumimoji="1" lang="en-US" altLang="zh-CN" sz="2000" b="0" i="0" u="none" strike="noStrike" kern="1200" cap="none" spc="0" normalizeH="0" baseline="0" noProof="0" dirty="0">
                <a:ln>
                  <a:noFill/>
                </a:ln>
                <a:solidFill>
                  <a:srgbClr val="000000"/>
                </a:solidFill>
                <a:effectLst/>
                <a:uLnTx/>
                <a:uFillTx/>
                <a:latin typeface="Times New Roman" pitchFamily="18" charset="0"/>
                <a:ea typeface="宋体" pitchFamily="2" charset="-122"/>
                <a:cs typeface="+mn-cs"/>
              </a:rPr>
              <a:t>, 306 (2012)</a:t>
            </a:r>
          </a:p>
        </p:txBody>
      </p:sp>
      <p:sp>
        <p:nvSpPr>
          <p:cNvPr id="9" name="Rectangle 6">
            <a:extLst>
              <a:ext uri="{FF2B5EF4-FFF2-40B4-BE49-F238E27FC236}">
                <a16:creationId xmlns:a16="http://schemas.microsoft.com/office/drawing/2014/main" id="{CB5C7BDD-E5DB-449F-86A8-8D6AA5FAB940}"/>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人工分子石墨烯</a:t>
            </a:r>
          </a:p>
        </p:txBody>
      </p:sp>
      <p:sp>
        <p:nvSpPr>
          <p:cNvPr id="10" name="Line 1">
            <a:extLst>
              <a:ext uri="{FF2B5EF4-FFF2-40B4-BE49-F238E27FC236}">
                <a16:creationId xmlns:a16="http://schemas.microsoft.com/office/drawing/2014/main" id="{9D4D9775-8969-4AD3-8556-6FCBD65BEB0E}"/>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文本框 10">
            <a:extLst>
              <a:ext uri="{FF2B5EF4-FFF2-40B4-BE49-F238E27FC236}">
                <a16:creationId xmlns:a16="http://schemas.microsoft.com/office/drawing/2014/main" id="{679ECBD8-2FFA-43D1-B798-AEC8F00D41FD}"/>
              </a:ext>
            </a:extLst>
          </p:cNvPr>
          <p:cNvSpPr txBox="1"/>
          <p:nvPr/>
        </p:nvSpPr>
        <p:spPr>
          <a:xfrm>
            <a:off x="5674824" y="5762520"/>
            <a:ext cx="28033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表面态电子感受到等效的</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honeycomb</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势场</a:t>
            </a:r>
          </a:p>
        </p:txBody>
      </p:sp>
    </p:spTree>
    <p:extLst>
      <p:ext uri="{BB962C8B-B14F-4D97-AF65-F5344CB8AC3E}">
        <p14:creationId xmlns:p14="http://schemas.microsoft.com/office/powerpoint/2010/main" val="2578736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2"/>
          <a:srcRect/>
          <a:stretch>
            <a:fillRect/>
          </a:stretch>
        </p:blipFill>
        <p:spPr bwMode="auto">
          <a:xfrm rot="-5400000">
            <a:off x="3712369" y="-2326481"/>
            <a:ext cx="1716088" cy="8350250"/>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779463" y="2624138"/>
            <a:ext cx="3863975" cy="3757612"/>
          </a:xfrm>
          <a:prstGeom prst="rect">
            <a:avLst/>
          </a:prstGeom>
          <a:noFill/>
          <a:ln w="9525">
            <a:noFill/>
            <a:miter lim="800000"/>
            <a:headEnd/>
            <a:tailEnd/>
          </a:ln>
        </p:spPr>
      </p:pic>
      <p:pic>
        <p:nvPicPr>
          <p:cNvPr id="65541" name="Picture 5"/>
          <p:cNvPicPr>
            <a:picLocks noChangeAspect="1" noChangeArrowheads="1"/>
          </p:cNvPicPr>
          <p:nvPr/>
        </p:nvPicPr>
        <p:blipFill>
          <a:blip r:embed="rId4"/>
          <a:srcRect t="2156" b="1372"/>
          <a:stretch>
            <a:fillRect/>
          </a:stretch>
        </p:blipFill>
        <p:spPr bwMode="auto">
          <a:xfrm>
            <a:off x="4899025" y="2924175"/>
            <a:ext cx="3201988" cy="3313113"/>
          </a:xfrm>
          <a:prstGeom prst="rect">
            <a:avLst/>
          </a:prstGeom>
          <a:noFill/>
          <a:ln w="9525">
            <a:noFill/>
            <a:miter lim="800000"/>
            <a:headEnd/>
            <a:tailEnd/>
          </a:ln>
        </p:spPr>
      </p:pic>
      <p:sp>
        <p:nvSpPr>
          <p:cNvPr id="65542" name="Text Box 6"/>
          <p:cNvSpPr txBox="1">
            <a:spLocks noChangeArrowheads="1"/>
          </p:cNvSpPr>
          <p:nvPr/>
        </p:nvSpPr>
        <p:spPr bwMode="auto">
          <a:xfrm>
            <a:off x="4632325" y="6488113"/>
            <a:ext cx="4619625"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0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K. K. Gomes </a:t>
            </a:r>
            <a:r>
              <a:rPr kumimoji="1" lang="en-US" altLang="zh-CN" sz="2000" b="0" i="1"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et al</a:t>
            </a:r>
            <a:r>
              <a:rPr kumimoji="1" lang="en-US" altLang="zh-CN" sz="20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 </a:t>
            </a:r>
            <a:r>
              <a:rPr kumimoji="1" lang="en-US" altLang="zh-CN" sz="2000" b="0" i="1"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Nature</a:t>
            </a:r>
            <a:r>
              <a:rPr kumimoji="1" lang="en-US" altLang="zh-CN" sz="20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 </a:t>
            </a:r>
            <a:r>
              <a:rPr kumimoji="1" lang="en-US" altLang="zh-CN" sz="2000" b="1"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483</a:t>
            </a:r>
            <a:r>
              <a:rPr kumimoji="1" lang="en-US" altLang="zh-CN" sz="2000" b="0" i="0" u="none" strike="noStrike" kern="1200" cap="none" spc="0" normalizeH="0" baseline="0" noProof="0">
                <a:ln>
                  <a:noFill/>
                </a:ln>
                <a:solidFill>
                  <a:srgbClr val="000000"/>
                </a:solidFill>
                <a:effectLst/>
                <a:uLnTx/>
                <a:uFillTx/>
                <a:latin typeface="Times New Roman" pitchFamily="18" charset="0"/>
                <a:ea typeface="宋体" pitchFamily="2" charset="-122"/>
                <a:cs typeface="+mn-cs"/>
              </a:rPr>
              <a:t>, 306 (2012)</a:t>
            </a:r>
          </a:p>
        </p:txBody>
      </p:sp>
      <p:sp>
        <p:nvSpPr>
          <p:cNvPr id="7" name="Rectangle 6">
            <a:extLst>
              <a:ext uri="{FF2B5EF4-FFF2-40B4-BE49-F238E27FC236}">
                <a16:creationId xmlns:a16="http://schemas.microsoft.com/office/drawing/2014/main" id="{F1A2106D-E0EB-4D16-B56B-3658EB7B3063}"/>
              </a:ext>
            </a:extLst>
          </p:cNvPr>
          <p:cNvSpPr>
            <a:spLocks noChangeArrowheads="1"/>
          </p:cNvSpPr>
          <p:nvPr/>
        </p:nvSpPr>
        <p:spPr bwMode="auto">
          <a:xfrm>
            <a:off x="494908" y="211824"/>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人工分子石墨烯的电子结构</a:t>
            </a:r>
          </a:p>
        </p:txBody>
      </p:sp>
      <p:sp>
        <p:nvSpPr>
          <p:cNvPr id="8" name="Line 1">
            <a:extLst>
              <a:ext uri="{FF2B5EF4-FFF2-40B4-BE49-F238E27FC236}">
                <a16:creationId xmlns:a16="http://schemas.microsoft.com/office/drawing/2014/main" id="{B5AD5018-089F-4F7D-A116-F92F71279D16}"/>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08860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71550" y="432068"/>
            <a:ext cx="7827963" cy="6247864"/>
          </a:xfrm>
          <a:prstGeom prst="rect">
            <a:avLst/>
          </a:prstGeom>
          <a:noFill/>
          <a:ln w="9525">
            <a:noFill/>
            <a:miter lim="800000"/>
            <a:headEnd/>
            <a:tailEnd/>
          </a:ln>
        </p:spPr>
        <p:txBody>
          <a:bodyPr anchor="ctr">
            <a:spAutoFit/>
          </a:bodyPr>
          <a:lstStyle/>
          <a:p>
            <a:pPr algn="l"/>
            <a:r>
              <a:rPr lang="zh-CN" altLang="en-US" b="1" dirty="0">
                <a:solidFill>
                  <a:schemeClr val="accent2"/>
                </a:solidFill>
              </a:rPr>
              <a:t>地点：</a:t>
            </a:r>
            <a:r>
              <a:rPr lang="zh-CN" altLang="en-US" dirty="0"/>
              <a:t> 三教</a:t>
            </a:r>
            <a:r>
              <a:rPr lang="en-US" altLang="zh-CN" dirty="0"/>
              <a:t>401</a:t>
            </a:r>
            <a:r>
              <a:rPr lang="zh-CN" altLang="zh-CN" dirty="0"/>
              <a:t> </a:t>
            </a:r>
            <a:endParaRPr lang="en-US" altLang="zh-CN" dirty="0"/>
          </a:p>
          <a:p>
            <a:pPr algn="l"/>
            <a:r>
              <a:rPr lang="zh-CN" altLang="en-US" b="1" dirty="0">
                <a:solidFill>
                  <a:schemeClr val="accent2"/>
                </a:solidFill>
              </a:rPr>
              <a:t>时间</a:t>
            </a:r>
            <a:r>
              <a:rPr lang="zh-CN" altLang="en-US" b="1" dirty="0"/>
              <a:t>：</a:t>
            </a:r>
            <a:r>
              <a:rPr lang="zh-CN" altLang="zh-CN" dirty="0"/>
              <a:t>第1周-第1</a:t>
            </a:r>
            <a:r>
              <a:rPr lang="zh-CN" altLang="en-US" dirty="0"/>
              <a:t>6</a:t>
            </a:r>
            <a:r>
              <a:rPr lang="zh-CN" altLang="zh-CN" dirty="0"/>
              <a:t>周（星期</a:t>
            </a:r>
            <a:r>
              <a:rPr lang="zh-CN" altLang="en-US" dirty="0"/>
              <a:t>三</a:t>
            </a:r>
            <a:r>
              <a:rPr lang="zh-CN" altLang="zh-CN" dirty="0"/>
              <a:t>）第</a:t>
            </a:r>
            <a:r>
              <a:rPr lang="en-US" altLang="zh-CN" dirty="0"/>
              <a:t>10-12</a:t>
            </a:r>
            <a:r>
              <a:rPr lang="zh-CN" altLang="zh-CN" dirty="0"/>
              <a:t>节</a:t>
            </a:r>
            <a:r>
              <a:rPr lang="zh-CN" altLang="en-US" dirty="0"/>
              <a:t> </a:t>
            </a:r>
            <a:r>
              <a:rPr lang="en-US" altLang="zh-CN" dirty="0"/>
              <a:t>(18:40-21:30)</a:t>
            </a:r>
          </a:p>
          <a:p>
            <a:pPr algn="l"/>
            <a:r>
              <a:rPr lang="zh-CN" altLang="zh-CN" dirty="0"/>
              <a:t> </a:t>
            </a:r>
            <a:endParaRPr lang="en-US" altLang="zh-CN" dirty="0"/>
          </a:p>
          <a:p>
            <a:pPr algn="l"/>
            <a:r>
              <a:rPr lang="zh-CN" altLang="en-US" b="1" dirty="0">
                <a:solidFill>
                  <a:schemeClr val="accent2"/>
                </a:solidFill>
              </a:rPr>
              <a:t>课程表：</a:t>
            </a:r>
          </a:p>
          <a:p>
            <a:pPr algn="l"/>
            <a:r>
              <a:rPr lang="en-US" altLang="en-US" dirty="0"/>
              <a:t>9月23日 </a:t>
            </a:r>
            <a:r>
              <a:rPr lang="zh-CN" altLang="en-US" dirty="0"/>
              <a:t>   </a:t>
            </a:r>
            <a:r>
              <a:rPr lang="en-US" altLang="en-US" dirty="0" err="1"/>
              <a:t>第一课</a:t>
            </a:r>
            <a:r>
              <a:rPr lang="zh-CN" altLang="en-US" dirty="0"/>
              <a:t>      </a:t>
            </a:r>
            <a:r>
              <a:rPr lang="en-US" altLang="en-US" dirty="0" err="1"/>
              <a:t>表面物理学的现状及趋势</a:t>
            </a:r>
            <a:endParaRPr lang="en-US" altLang="en-US" dirty="0"/>
          </a:p>
          <a:p>
            <a:pPr algn="l"/>
            <a:r>
              <a:rPr lang="en-US" altLang="en-US" dirty="0"/>
              <a:t>9月29日 </a:t>
            </a:r>
            <a:r>
              <a:rPr lang="zh-CN" altLang="en-US" dirty="0"/>
              <a:t>   </a:t>
            </a:r>
            <a:r>
              <a:rPr lang="en-US" altLang="en-US" dirty="0" err="1"/>
              <a:t>第二课</a:t>
            </a:r>
            <a:r>
              <a:rPr lang="zh-CN" altLang="en-US" dirty="0"/>
              <a:t>      </a:t>
            </a:r>
            <a:r>
              <a:rPr lang="en-US" altLang="en-US" dirty="0" err="1"/>
              <a:t>表面晶格结构</a:t>
            </a:r>
            <a:endParaRPr lang="en-US" altLang="en-US" dirty="0"/>
          </a:p>
          <a:p>
            <a:pPr algn="l"/>
            <a:r>
              <a:rPr lang="en-US" altLang="zh-CN" dirty="0"/>
              <a:t>10</a:t>
            </a:r>
            <a:r>
              <a:rPr lang="zh-CN" altLang="en-US" dirty="0"/>
              <a:t>月</a:t>
            </a:r>
            <a:r>
              <a:rPr lang="en-US" altLang="zh-CN" dirty="0"/>
              <a:t>14</a:t>
            </a:r>
            <a:r>
              <a:rPr lang="zh-CN" altLang="en-US" dirty="0"/>
              <a:t>日   </a:t>
            </a:r>
            <a:r>
              <a:rPr lang="en-US" altLang="en-US" dirty="0" err="1"/>
              <a:t>第三课</a:t>
            </a:r>
            <a:r>
              <a:rPr lang="en-US" altLang="en-US" dirty="0"/>
              <a:t>      </a:t>
            </a:r>
            <a:r>
              <a:rPr lang="en-US" altLang="en-US" dirty="0" err="1"/>
              <a:t>表面电子结构</a:t>
            </a:r>
            <a:endParaRPr lang="en-US" altLang="zh-CN" dirty="0"/>
          </a:p>
          <a:p>
            <a:pPr algn="l"/>
            <a:r>
              <a:rPr lang="en-US" altLang="zh-CN" dirty="0"/>
              <a:t>10</a:t>
            </a:r>
            <a:r>
              <a:rPr lang="en-US" altLang="en-US" dirty="0"/>
              <a:t>月</a:t>
            </a:r>
            <a:r>
              <a:rPr lang="en-US" altLang="zh-CN" dirty="0"/>
              <a:t>21</a:t>
            </a:r>
            <a:r>
              <a:rPr lang="en-US" altLang="en-US" dirty="0"/>
              <a:t>日   </a:t>
            </a:r>
            <a:r>
              <a:rPr lang="en-US" altLang="en-US" dirty="0" err="1"/>
              <a:t>第四课</a:t>
            </a:r>
            <a:r>
              <a:rPr lang="en-US" altLang="en-US" dirty="0"/>
              <a:t>      </a:t>
            </a:r>
            <a:r>
              <a:rPr lang="en-US" altLang="en-US" dirty="0" err="1"/>
              <a:t>表面吸附</a:t>
            </a:r>
            <a:endParaRPr lang="zh-CN" altLang="en-US" dirty="0"/>
          </a:p>
          <a:p>
            <a:pPr algn="l"/>
            <a:r>
              <a:rPr lang="en-US" altLang="en-US" dirty="0"/>
              <a:t>10月</a:t>
            </a:r>
            <a:r>
              <a:rPr lang="en-US" altLang="zh-CN" dirty="0"/>
              <a:t>28</a:t>
            </a:r>
            <a:r>
              <a:rPr lang="en-US" altLang="en-US" dirty="0"/>
              <a:t>日   </a:t>
            </a:r>
            <a:r>
              <a:rPr lang="en-US" altLang="en-US" dirty="0" err="1"/>
              <a:t>第五课</a:t>
            </a:r>
            <a:r>
              <a:rPr lang="en-US" altLang="en-US" dirty="0"/>
              <a:t>      </a:t>
            </a:r>
            <a:r>
              <a:rPr lang="en-US" altLang="en-US" dirty="0" err="1"/>
              <a:t>表面等离激元</a:t>
            </a:r>
            <a:endParaRPr lang="en-US" altLang="en-US" dirty="0"/>
          </a:p>
          <a:p>
            <a:pPr algn="l"/>
            <a:r>
              <a:rPr lang="en-US" altLang="en-US" dirty="0"/>
              <a:t>11月4日     </a:t>
            </a:r>
            <a:r>
              <a:rPr lang="en-US" altLang="en-US" dirty="0" err="1"/>
              <a:t>第六课</a:t>
            </a:r>
            <a:r>
              <a:rPr lang="en-US" altLang="en-US" dirty="0"/>
              <a:t>     </a:t>
            </a:r>
            <a:r>
              <a:rPr lang="en-US" altLang="zh-CN" dirty="0" err="1"/>
              <a:t>表面</a:t>
            </a:r>
            <a:r>
              <a:rPr lang="zh-CN" altLang="en-US" dirty="0"/>
              <a:t>热力学和动力学</a:t>
            </a:r>
            <a:endParaRPr lang="en-US" altLang="en-US" dirty="0"/>
          </a:p>
          <a:p>
            <a:pPr algn="l"/>
            <a:r>
              <a:rPr lang="en-US" altLang="en-US" b="1" dirty="0">
                <a:solidFill>
                  <a:srgbClr val="FF0000"/>
                </a:solidFill>
              </a:rPr>
              <a:t>11月</a:t>
            </a:r>
            <a:r>
              <a:rPr lang="en-US" altLang="zh-CN" b="1" dirty="0">
                <a:solidFill>
                  <a:srgbClr val="FF0000"/>
                </a:solidFill>
              </a:rPr>
              <a:t>11</a:t>
            </a:r>
            <a:r>
              <a:rPr lang="en-US" altLang="en-US" b="1" dirty="0">
                <a:solidFill>
                  <a:srgbClr val="FF0000"/>
                </a:solidFill>
              </a:rPr>
              <a:t>日    </a:t>
            </a:r>
            <a:r>
              <a:rPr lang="zh-CN" altLang="en-US" b="1" dirty="0">
                <a:solidFill>
                  <a:srgbClr val="FF0000"/>
                </a:solidFill>
              </a:rPr>
              <a:t>分组讨论 </a:t>
            </a:r>
            <a:r>
              <a:rPr lang="en-US" altLang="zh-CN" b="1" dirty="0">
                <a:solidFill>
                  <a:srgbClr val="FF0000"/>
                </a:solidFill>
              </a:rPr>
              <a:t>(40%)</a:t>
            </a:r>
            <a:endParaRPr lang="zh-CN" altLang="en-US" b="1" dirty="0">
              <a:solidFill>
                <a:srgbClr val="FF0000"/>
              </a:solidFill>
            </a:endParaRPr>
          </a:p>
          <a:p>
            <a:pPr algn="l"/>
            <a:r>
              <a:rPr lang="en-US" altLang="en-US" b="1" dirty="0">
                <a:solidFill>
                  <a:srgbClr val="FF0000"/>
                </a:solidFill>
              </a:rPr>
              <a:t>11月</a:t>
            </a:r>
            <a:r>
              <a:rPr lang="en-US" altLang="zh-CN" b="1" dirty="0">
                <a:solidFill>
                  <a:srgbClr val="FF0000"/>
                </a:solidFill>
              </a:rPr>
              <a:t>18</a:t>
            </a:r>
            <a:r>
              <a:rPr lang="en-US" altLang="en-US" b="1" dirty="0">
                <a:solidFill>
                  <a:srgbClr val="FF0000"/>
                </a:solidFill>
              </a:rPr>
              <a:t>日 </a:t>
            </a:r>
            <a:r>
              <a:rPr lang="zh-CN" altLang="en-US" b="1" dirty="0">
                <a:solidFill>
                  <a:srgbClr val="FF0000"/>
                </a:solidFill>
              </a:rPr>
              <a:t>   分组讨论 </a:t>
            </a:r>
            <a:r>
              <a:rPr lang="en-US" altLang="zh-CN" b="1" dirty="0">
                <a:solidFill>
                  <a:srgbClr val="FF0000"/>
                </a:solidFill>
              </a:rPr>
              <a:t>(40%)</a:t>
            </a:r>
          </a:p>
          <a:p>
            <a:pPr algn="l"/>
            <a:r>
              <a:rPr lang="en-US" altLang="en-US" dirty="0"/>
              <a:t>11月</a:t>
            </a:r>
            <a:r>
              <a:rPr lang="en-US" altLang="zh-CN" dirty="0"/>
              <a:t>25</a:t>
            </a:r>
            <a:r>
              <a:rPr lang="en-US" altLang="en-US" dirty="0"/>
              <a:t>日 </a:t>
            </a:r>
            <a:r>
              <a:rPr lang="zh-CN" altLang="en-US" dirty="0"/>
              <a:t>  </a:t>
            </a:r>
            <a:r>
              <a:rPr lang="en-US" altLang="en-US" dirty="0"/>
              <a:t>第</a:t>
            </a:r>
            <a:r>
              <a:rPr lang="zh-CN" altLang="en-US" dirty="0"/>
              <a:t>七</a:t>
            </a:r>
            <a:r>
              <a:rPr lang="en-US" altLang="en-US" dirty="0"/>
              <a:t>课</a:t>
            </a:r>
            <a:r>
              <a:rPr lang="zh-CN" altLang="en-US" dirty="0"/>
              <a:t>      实验</a:t>
            </a:r>
            <a:r>
              <a:rPr lang="en-US" altLang="zh-CN" dirty="0"/>
              <a:t>1</a:t>
            </a:r>
            <a:r>
              <a:rPr lang="zh-CN" altLang="en-US" dirty="0"/>
              <a:t>：表面时间分辨技术</a:t>
            </a:r>
            <a:endParaRPr lang="en-US" altLang="en-US" dirty="0"/>
          </a:p>
          <a:p>
            <a:pPr algn="l"/>
            <a:r>
              <a:rPr lang="en-US" altLang="en-US" dirty="0"/>
              <a:t>12月2日 </a:t>
            </a:r>
            <a:r>
              <a:rPr lang="zh-CN" altLang="en-US" dirty="0"/>
              <a:t>    第八课      实验</a:t>
            </a:r>
            <a:r>
              <a:rPr lang="en-US" altLang="zh-CN" dirty="0"/>
              <a:t>2</a:t>
            </a:r>
            <a:r>
              <a:rPr lang="zh-CN" altLang="en-US" dirty="0"/>
              <a:t>：</a:t>
            </a:r>
            <a:r>
              <a:rPr lang="en-US" altLang="en-US" dirty="0" err="1"/>
              <a:t>表面能量分辨技术</a:t>
            </a:r>
            <a:endParaRPr lang="en-US" altLang="en-US" dirty="0"/>
          </a:p>
          <a:p>
            <a:pPr algn="l"/>
            <a:r>
              <a:rPr lang="en-US" altLang="en-US" dirty="0"/>
              <a:t>12月9日 </a:t>
            </a:r>
            <a:r>
              <a:rPr lang="zh-CN" altLang="en-US" dirty="0"/>
              <a:t>    </a:t>
            </a:r>
            <a:r>
              <a:rPr lang="en-US" altLang="en-US" dirty="0"/>
              <a:t>第</a:t>
            </a:r>
            <a:r>
              <a:rPr lang="zh-CN" altLang="en-US" dirty="0"/>
              <a:t>九</a:t>
            </a:r>
            <a:r>
              <a:rPr lang="en-US" altLang="en-US" dirty="0"/>
              <a:t>课</a:t>
            </a:r>
            <a:r>
              <a:rPr lang="zh-CN" altLang="en-US" dirty="0"/>
              <a:t>      实验</a:t>
            </a:r>
            <a:r>
              <a:rPr lang="en-US" altLang="zh-CN" dirty="0"/>
              <a:t>3</a:t>
            </a:r>
            <a:r>
              <a:rPr lang="zh-CN" altLang="en-US" dirty="0"/>
              <a:t>：表面空间分辨技术</a:t>
            </a:r>
            <a:r>
              <a:rPr lang="en-US" altLang="zh-CN" dirty="0"/>
              <a:t>1</a:t>
            </a:r>
            <a:endParaRPr lang="en-US" altLang="en-US" dirty="0"/>
          </a:p>
          <a:p>
            <a:pPr algn="l"/>
            <a:r>
              <a:rPr lang="en-US" altLang="en-US" dirty="0"/>
              <a:t>12月</a:t>
            </a:r>
            <a:r>
              <a:rPr lang="en-US" altLang="zh-CN" dirty="0"/>
              <a:t>16</a:t>
            </a:r>
            <a:r>
              <a:rPr lang="en-US" altLang="en-US" dirty="0"/>
              <a:t>日 </a:t>
            </a:r>
            <a:r>
              <a:rPr lang="zh-CN" altLang="en-US" dirty="0"/>
              <a:t>  </a:t>
            </a:r>
            <a:r>
              <a:rPr lang="en-US" altLang="en-US" dirty="0"/>
              <a:t>第</a:t>
            </a:r>
            <a:r>
              <a:rPr lang="zh-CN" altLang="en-US" dirty="0"/>
              <a:t>十</a:t>
            </a:r>
            <a:r>
              <a:rPr lang="en-US" altLang="en-US" dirty="0"/>
              <a:t>课</a:t>
            </a:r>
            <a:r>
              <a:rPr lang="zh-CN" altLang="en-US" dirty="0"/>
              <a:t>      实验</a:t>
            </a:r>
            <a:r>
              <a:rPr lang="en-US" altLang="zh-CN" dirty="0"/>
              <a:t>4</a:t>
            </a:r>
            <a:r>
              <a:rPr lang="zh-CN" altLang="en-US" dirty="0"/>
              <a:t>：表面空间分辨技术</a:t>
            </a:r>
            <a:r>
              <a:rPr lang="en-US" altLang="zh-CN" dirty="0"/>
              <a:t>2</a:t>
            </a:r>
            <a:endParaRPr lang="en-US" altLang="en-US" dirty="0"/>
          </a:p>
          <a:p>
            <a:pPr algn="l"/>
            <a:r>
              <a:rPr lang="en-US" altLang="en-US" dirty="0"/>
              <a:t>12月23日 </a:t>
            </a:r>
            <a:r>
              <a:rPr lang="zh-CN" altLang="en-US" dirty="0"/>
              <a:t>  </a:t>
            </a:r>
            <a:r>
              <a:rPr lang="en-US" altLang="en-US" dirty="0" err="1"/>
              <a:t>第十</a:t>
            </a:r>
            <a:r>
              <a:rPr lang="zh-CN" altLang="en-US" dirty="0"/>
              <a:t>一</a:t>
            </a:r>
            <a:r>
              <a:rPr lang="en-US" altLang="en-US" dirty="0"/>
              <a:t>课</a:t>
            </a:r>
            <a:r>
              <a:rPr lang="zh-CN" altLang="en-US" dirty="0"/>
              <a:t>  实验</a:t>
            </a:r>
            <a:r>
              <a:rPr lang="en-US" altLang="zh-CN" dirty="0"/>
              <a:t>5</a:t>
            </a:r>
            <a:r>
              <a:rPr lang="zh-CN" altLang="en-US" dirty="0"/>
              <a:t>：表面外延生长与原位观测技术</a:t>
            </a:r>
            <a:endParaRPr lang="en-US" altLang="zh-CN" dirty="0"/>
          </a:p>
          <a:p>
            <a:pPr algn="l"/>
            <a:r>
              <a:rPr lang="en-US" altLang="en-US" dirty="0"/>
              <a:t>12月30日 </a:t>
            </a:r>
            <a:r>
              <a:rPr lang="zh-CN" altLang="en-US" dirty="0"/>
              <a:t>  </a:t>
            </a:r>
            <a:r>
              <a:rPr lang="en-US" altLang="en-US" dirty="0" err="1"/>
              <a:t>第十</a:t>
            </a:r>
            <a:r>
              <a:rPr lang="zh-CN" altLang="en-US" dirty="0"/>
              <a:t>二</a:t>
            </a:r>
            <a:r>
              <a:rPr lang="en-US" altLang="en-US" dirty="0"/>
              <a:t>课</a:t>
            </a:r>
            <a:r>
              <a:rPr lang="zh-CN" altLang="en-US" dirty="0"/>
              <a:t>  实验</a:t>
            </a:r>
            <a:r>
              <a:rPr lang="en-US" altLang="zh-CN" dirty="0"/>
              <a:t>6</a:t>
            </a:r>
            <a:r>
              <a:rPr lang="zh-CN" altLang="en-US" dirty="0"/>
              <a:t>：超高真空技术</a:t>
            </a:r>
            <a:endParaRPr lang="en-US" altLang="zh-CN" dirty="0"/>
          </a:p>
          <a:p>
            <a:pPr algn="l"/>
            <a:r>
              <a:rPr lang="en-US" altLang="en-US" b="1" dirty="0">
                <a:solidFill>
                  <a:srgbClr val="FF3300"/>
                </a:solidFill>
              </a:rPr>
              <a:t>1月</a:t>
            </a:r>
            <a:r>
              <a:rPr lang="zh-CN" altLang="en-US" b="1" dirty="0">
                <a:solidFill>
                  <a:srgbClr val="FF3300"/>
                </a:solidFill>
              </a:rPr>
              <a:t>？</a:t>
            </a:r>
            <a:r>
              <a:rPr lang="en-US" altLang="en-US" b="1" dirty="0">
                <a:solidFill>
                  <a:srgbClr val="FF3300"/>
                </a:solidFill>
              </a:rPr>
              <a:t>日 </a:t>
            </a:r>
            <a:r>
              <a:rPr lang="zh-CN" altLang="en-US" b="1" dirty="0">
                <a:solidFill>
                  <a:srgbClr val="FF3300"/>
                </a:solidFill>
              </a:rPr>
              <a:t>   </a:t>
            </a:r>
            <a:r>
              <a:rPr lang="en-US" altLang="en-US" b="1" dirty="0" err="1">
                <a:solidFill>
                  <a:srgbClr val="FF3300"/>
                </a:solidFill>
              </a:rPr>
              <a:t>期末考试</a:t>
            </a:r>
            <a:r>
              <a:rPr lang="en-US" altLang="zh-CN" b="1" dirty="0">
                <a:solidFill>
                  <a:srgbClr val="FF3300"/>
                </a:solidFill>
              </a:rPr>
              <a:t> (60%)</a:t>
            </a:r>
            <a:endParaRPr lang="en-US" altLang="en-US" b="1" dirty="0">
              <a:solidFill>
                <a:srgbClr val="FF3300"/>
              </a:solidFill>
            </a:endParaRPr>
          </a:p>
          <a:p>
            <a:pPr algn="l"/>
            <a:endParaRPr lang="zh-CN" altLang="en-US" dirty="0">
              <a:solidFill>
                <a:srgbClr val="FF33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36B3A17-175B-440E-B9D1-A3431FAB3CBA}"/>
              </a:ext>
            </a:extLst>
          </p:cNvPr>
          <p:cNvSpPr/>
          <p:nvPr/>
        </p:nvSpPr>
        <p:spPr>
          <a:xfrm>
            <a:off x="6004810" y="6159302"/>
            <a:ext cx="3004178"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zh-CN" sz="18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Nature Physics</a:t>
            </a:r>
            <a:r>
              <a:rPr kumimoji="0" lang="fr-FR"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fr-FR" altLang="zh-CN" sz="18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13</a:t>
            </a:r>
            <a:r>
              <a:rPr kumimoji="0" lang="fr-FR"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672 (2017)</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pic>
        <p:nvPicPr>
          <p:cNvPr id="4" name="Picture 2">
            <a:extLst>
              <a:ext uri="{FF2B5EF4-FFF2-40B4-BE49-F238E27FC236}">
                <a16:creationId xmlns:a16="http://schemas.microsoft.com/office/drawing/2014/main" id="{B507BF96-7DCA-418C-9929-68C224044395}"/>
              </a:ext>
            </a:extLst>
          </p:cNvPr>
          <p:cNvPicPr>
            <a:picLocks noChangeAspect="1" noChangeArrowheads="1"/>
          </p:cNvPicPr>
          <p:nvPr/>
        </p:nvPicPr>
        <p:blipFill>
          <a:blip r:embed="rId2" cstate="print"/>
          <a:srcRect/>
          <a:stretch>
            <a:fillRect/>
          </a:stretch>
        </p:blipFill>
        <p:spPr bwMode="auto">
          <a:xfrm>
            <a:off x="616659" y="1321824"/>
            <a:ext cx="5111816" cy="3762692"/>
          </a:xfrm>
          <a:prstGeom prst="rect">
            <a:avLst/>
          </a:prstGeom>
          <a:noFill/>
          <a:ln w="9525">
            <a:noFill/>
            <a:miter lim="800000"/>
            <a:headEnd/>
            <a:tailEnd/>
          </a:ln>
        </p:spPr>
      </p:pic>
      <p:pic>
        <p:nvPicPr>
          <p:cNvPr id="5" name="图片 4">
            <a:extLst>
              <a:ext uri="{FF2B5EF4-FFF2-40B4-BE49-F238E27FC236}">
                <a16:creationId xmlns:a16="http://schemas.microsoft.com/office/drawing/2014/main" id="{82F26741-718E-487A-B527-764463339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308" r="77759" b="30085"/>
          <a:stretch/>
        </p:blipFill>
        <p:spPr>
          <a:xfrm>
            <a:off x="5882261" y="2007017"/>
            <a:ext cx="2794328" cy="2843966"/>
          </a:xfrm>
          <a:prstGeom prst="rect">
            <a:avLst/>
          </a:prstGeom>
        </p:spPr>
      </p:pic>
      <p:sp>
        <p:nvSpPr>
          <p:cNvPr id="6" name="Rectangle 6">
            <a:extLst>
              <a:ext uri="{FF2B5EF4-FFF2-40B4-BE49-F238E27FC236}">
                <a16:creationId xmlns:a16="http://schemas.microsoft.com/office/drawing/2014/main" id="{2A08C635-E04E-4E24-8F17-5DBF123FF306}"/>
              </a:ext>
            </a:extLst>
          </p:cNvPr>
          <p:cNvSpPr>
            <a:spLocks noChangeArrowheads="1"/>
          </p:cNvSpPr>
          <p:nvPr/>
        </p:nvSpPr>
        <p:spPr bwMode="auto">
          <a:xfrm>
            <a:off x="503053" y="329366"/>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具有平带结构的</a:t>
            </a:r>
            <a:r>
              <a:rPr kumimoji="0" lang="en-US" altLang="zh-CN" sz="3200" b="1" i="0" u="none" strike="noStrike" kern="1200" cap="none" spc="0" normalizeH="0" baseline="0" noProof="0" dirty="0" err="1">
                <a:ln>
                  <a:noFill/>
                </a:ln>
                <a:solidFill>
                  <a:srgbClr val="000000"/>
                </a:solidFill>
                <a:effectLst/>
                <a:uLnTx/>
                <a:uFillTx/>
                <a:latin typeface="等线" panose="02010600030101010101" pitchFamily="2" charset="-122"/>
                <a:ea typeface="等线" panose="02010600030101010101" pitchFamily="2" charset="-122"/>
                <a:cs typeface="+mn-cs"/>
              </a:rPr>
              <a:t>Lieb</a:t>
            </a:r>
            <a:r>
              <a:rPr kumimoji="0" lang="zh-CN" altLang="en-US" sz="32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晶格</a:t>
            </a:r>
          </a:p>
        </p:txBody>
      </p:sp>
      <p:sp>
        <p:nvSpPr>
          <p:cNvPr id="7" name="Line 1">
            <a:extLst>
              <a:ext uri="{FF2B5EF4-FFF2-40B4-BE49-F238E27FC236}">
                <a16:creationId xmlns:a16="http://schemas.microsoft.com/office/drawing/2014/main" id="{C31751D5-C0BA-43EC-8B11-BB1E4BD06EBC}"/>
              </a:ext>
            </a:extLst>
          </p:cNvPr>
          <p:cNvSpPr>
            <a:spLocks noChangeShapeType="1"/>
          </p:cNvSpPr>
          <p:nvPr/>
        </p:nvSpPr>
        <p:spPr bwMode="auto">
          <a:xfrm>
            <a:off x="756552" y="993218"/>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93122BE-475E-4B97-9E81-4AA4500E57C7}"/>
              </a:ext>
            </a:extLst>
          </p:cNvPr>
          <p:cNvSpPr/>
          <p:nvPr/>
        </p:nvSpPr>
        <p:spPr>
          <a:xfrm>
            <a:off x="1162595" y="5349948"/>
            <a:ext cx="741972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基于</a:t>
            </a:r>
            <a:r>
              <a:rPr kumimoji="0" lang="en-US" altLang="zh-CN"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CO/Cu(111)</a:t>
            </a:r>
            <a:r>
              <a:rPr kumimoji="0" lang="zh-CN" altLang="en-US"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的</a:t>
            </a:r>
            <a:r>
              <a:rPr kumimoji="0" lang="zh-CN" altLang="zh-CN"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人工石墨烯结构拉开了低维人工晶格研究和调控的序幕。</a:t>
            </a:r>
            <a:r>
              <a:rPr kumimoji="0" lang="en-US" altLang="zh-CN"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2017</a:t>
            </a:r>
            <a:r>
              <a:rPr kumimoji="0" lang="zh-CN" altLang="zh-CN"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年，荷兰科学家进一步实现了具有平带结构的</a:t>
            </a:r>
            <a:r>
              <a:rPr kumimoji="0" lang="zh-CN" altLang="en-US"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人工</a:t>
            </a:r>
            <a:r>
              <a:rPr kumimoji="0" lang="en-US" altLang="zh-CN" sz="1800" b="0" i="0" u="none" strike="noStrike" kern="1200" cap="none" spc="0" normalizeH="0" baseline="0" noProof="0" dirty="0" err="1">
                <a:ln>
                  <a:noFill/>
                </a:ln>
                <a:solidFill>
                  <a:srgbClr val="AA1215"/>
                </a:solidFill>
                <a:effectLst/>
                <a:uLnTx/>
                <a:uFillTx/>
                <a:latin typeface="等线" panose="02010600030101010101" pitchFamily="2" charset="-122"/>
                <a:ea typeface="等线" panose="02010600030101010101" pitchFamily="2" charset="-122"/>
                <a:cs typeface="+mn-cs"/>
              </a:rPr>
              <a:t>Lieb</a:t>
            </a:r>
            <a:r>
              <a:rPr kumimoji="0" lang="zh-CN" altLang="zh-CN"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晶格</a:t>
            </a:r>
            <a:r>
              <a:rPr kumimoji="0" lang="zh-CN" altLang="en-US" sz="1800" b="0" i="0" u="none" strike="noStrike" kern="1200" cap="none" spc="0" normalizeH="0" baseline="0" noProof="0" dirty="0">
                <a:ln>
                  <a:noFill/>
                </a:ln>
                <a:solidFill>
                  <a:srgbClr val="AA1215"/>
                </a:solidFill>
                <a:effectLst/>
                <a:uLnTx/>
                <a:uFillTx/>
                <a:latin typeface="等线" panose="02010600030101010101" pitchFamily="2" charset="-122"/>
                <a:ea typeface="等线" panose="02010600030101010101" pitchFamily="2" charset="-122"/>
                <a:cs typeface="+mn-cs"/>
              </a:rPr>
              <a:t>。</a:t>
            </a:r>
          </a:p>
        </p:txBody>
      </p:sp>
    </p:spTree>
    <p:extLst>
      <p:ext uri="{BB962C8B-B14F-4D97-AF65-F5344CB8AC3E}">
        <p14:creationId xmlns:p14="http://schemas.microsoft.com/office/powerpoint/2010/main" val="3243221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6BAD972-F646-46DE-AA53-D1B26DF5E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762000"/>
            <a:ext cx="7162800" cy="5476446"/>
          </a:xfrm>
          <a:prstGeom prst="rect">
            <a:avLst/>
          </a:prstGeom>
        </p:spPr>
      </p:pic>
      <p:sp>
        <p:nvSpPr>
          <p:cNvPr id="11" name="矩形 10">
            <a:extLst>
              <a:ext uri="{FF2B5EF4-FFF2-40B4-BE49-F238E27FC236}">
                <a16:creationId xmlns:a16="http://schemas.microsoft.com/office/drawing/2014/main" id="{05F22327-44FD-40A1-9B0B-0F9B2280425F}"/>
              </a:ext>
            </a:extLst>
          </p:cNvPr>
          <p:cNvSpPr/>
          <p:nvPr/>
        </p:nvSpPr>
        <p:spPr>
          <a:xfrm>
            <a:off x="5105400" y="6400800"/>
            <a:ext cx="37338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zh-CN" sz="16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Nature Reviews Physics </a:t>
            </a:r>
            <a:r>
              <a:rPr kumimoji="0" lang="fr-FR" altLang="zh-CN"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1, 703 (2019)</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C0808679-8BDC-48B8-9F9C-07B73C0C66A0}"/>
              </a:ext>
            </a:extLst>
          </p:cNvPr>
          <p:cNvSpPr/>
          <p:nvPr/>
        </p:nvSpPr>
        <p:spPr>
          <a:xfrm>
            <a:off x="3352800" y="3733800"/>
            <a:ext cx="114486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srgbClr val="C00000"/>
                </a:solidFill>
                <a:effectLst/>
                <a:uLnTx/>
                <a:uFillTx/>
                <a:latin typeface="等线" panose="02010600030101010101" pitchFamily="2" charset="-122"/>
                <a:ea typeface="等线" panose="02010600030101010101" pitchFamily="2" charset="-122"/>
                <a:cs typeface="+mn-cs"/>
              </a:rPr>
              <a:t>Lieb</a:t>
            </a:r>
            <a:r>
              <a:rPr kumimoji="0" lang="en-US" altLang="zh-CN"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 lattices</a:t>
            </a:r>
            <a:endParaRPr kumimoji="0" lang="zh-CN" altLang="en-US"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endParaRPr>
          </a:p>
        </p:txBody>
      </p:sp>
      <p:sp>
        <p:nvSpPr>
          <p:cNvPr id="15" name="矩形 14">
            <a:extLst>
              <a:ext uri="{FF2B5EF4-FFF2-40B4-BE49-F238E27FC236}">
                <a16:creationId xmlns:a16="http://schemas.microsoft.com/office/drawing/2014/main" id="{44516A36-5BAF-41B3-BE65-49E1C0E4CFEF}"/>
              </a:ext>
            </a:extLst>
          </p:cNvPr>
          <p:cNvSpPr/>
          <p:nvPr/>
        </p:nvSpPr>
        <p:spPr>
          <a:xfrm>
            <a:off x="1485900" y="6291440"/>
            <a:ext cx="130035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Penrose tiling</a:t>
            </a:r>
            <a:endParaRPr kumimoji="0" lang="zh-CN" altLang="en-US"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endParaRPr>
          </a:p>
        </p:txBody>
      </p:sp>
      <p:sp>
        <p:nvSpPr>
          <p:cNvPr id="16" name="矩形 15">
            <a:extLst>
              <a:ext uri="{FF2B5EF4-FFF2-40B4-BE49-F238E27FC236}">
                <a16:creationId xmlns:a16="http://schemas.microsoft.com/office/drawing/2014/main" id="{2BDFDA60-1BDC-4781-B3E1-391FEEAE6B67}"/>
              </a:ext>
            </a:extLst>
          </p:cNvPr>
          <p:cNvSpPr/>
          <p:nvPr/>
        </p:nvSpPr>
        <p:spPr>
          <a:xfrm>
            <a:off x="4206780" y="6011846"/>
            <a:ext cx="1526380"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srgbClr val="C00000"/>
                </a:solidFill>
                <a:effectLst/>
                <a:uLnTx/>
                <a:uFillTx/>
                <a:latin typeface="等线" panose="02010600030101010101" pitchFamily="2" charset="-122"/>
                <a:ea typeface="等线" panose="02010600030101010101" pitchFamily="2" charset="-122"/>
                <a:cs typeface="+mn-cs"/>
              </a:rPr>
              <a:t>Sierpinski</a:t>
            </a:r>
            <a:r>
              <a:rPr kumimoji="0" lang="en-US" altLang="zh-CN"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 fractal</a:t>
            </a:r>
            <a:endParaRPr kumimoji="0" lang="zh-CN" altLang="en-US"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endParaRPr>
          </a:p>
        </p:txBody>
      </p:sp>
      <p:sp>
        <p:nvSpPr>
          <p:cNvPr id="18" name="矩形 17">
            <a:extLst>
              <a:ext uri="{FF2B5EF4-FFF2-40B4-BE49-F238E27FC236}">
                <a16:creationId xmlns:a16="http://schemas.microsoft.com/office/drawing/2014/main" id="{F6311032-3743-47BC-B5AD-708F388C92C2}"/>
              </a:ext>
            </a:extLst>
          </p:cNvPr>
          <p:cNvSpPr/>
          <p:nvPr/>
        </p:nvSpPr>
        <p:spPr>
          <a:xfrm>
            <a:off x="4281458" y="902769"/>
            <a:ext cx="1143000"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rPr>
              <a:t>Molecular graphene</a:t>
            </a:r>
            <a:endParaRPr kumimoji="0" lang="zh-CN" altLang="en-US" sz="1400" b="1"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endParaRPr>
          </a:p>
        </p:txBody>
      </p:sp>
      <p:sp>
        <p:nvSpPr>
          <p:cNvPr id="9" name="Rectangle 6">
            <a:extLst>
              <a:ext uri="{FF2B5EF4-FFF2-40B4-BE49-F238E27FC236}">
                <a16:creationId xmlns:a16="http://schemas.microsoft.com/office/drawing/2014/main" id="{AC2AC333-50FA-4B83-ABF9-2729A7B31941}"/>
              </a:ext>
            </a:extLst>
          </p:cNvPr>
          <p:cNvSpPr>
            <a:spLocks noChangeArrowheads="1"/>
          </p:cNvSpPr>
          <p:nvPr/>
        </p:nvSpPr>
        <p:spPr bwMode="auto">
          <a:xfrm>
            <a:off x="333865" y="41236"/>
            <a:ext cx="8229600" cy="5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人工量子材料：量子模拟</a:t>
            </a:r>
          </a:p>
        </p:txBody>
      </p:sp>
      <p:sp>
        <p:nvSpPr>
          <p:cNvPr id="10" name="Line 1">
            <a:extLst>
              <a:ext uri="{FF2B5EF4-FFF2-40B4-BE49-F238E27FC236}">
                <a16:creationId xmlns:a16="http://schemas.microsoft.com/office/drawing/2014/main" id="{25174C14-B1E3-4BA3-AB65-B4B439E0B841}"/>
              </a:ext>
            </a:extLst>
          </p:cNvPr>
          <p:cNvSpPr>
            <a:spLocks noChangeShapeType="1"/>
          </p:cNvSpPr>
          <p:nvPr/>
        </p:nvSpPr>
        <p:spPr bwMode="auto">
          <a:xfrm>
            <a:off x="611981" y="597294"/>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55587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446088" y="2636838"/>
            <a:ext cx="8229600" cy="792162"/>
          </a:xfrm>
          <a:prstGeom prst="rect">
            <a:avLst/>
          </a:prstGeom>
          <a:noFill/>
          <a:ln>
            <a:miter lim="800000"/>
            <a:headEnd/>
            <a:tailEnd/>
          </a:ln>
        </p:spPr>
        <p:txBody>
          <a:bodyPr/>
          <a:lstStyle/>
          <a:p>
            <a:pPr eaLnBrk="1" hangingPunct="1"/>
            <a:r>
              <a:rPr lang="zh-CN" altLang="en-US"/>
              <a:t>休息</a:t>
            </a:r>
            <a:r>
              <a:rPr lang="en-US" altLang="zh-CN"/>
              <a:t>15</a:t>
            </a:r>
            <a:r>
              <a:rPr lang="zh-CN" altLang="en-US"/>
              <a:t>分钟</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a:solidFill>
                  <a:schemeClr val="bg2">
                    <a:lumMod val="60000"/>
                    <a:lumOff val="40000"/>
                  </a:schemeClr>
                </a:solidFill>
              </a:rPr>
              <a:t>表面人工纳米结构的构筑和原子尺度操控</a:t>
            </a:r>
          </a:p>
          <a:p>
            <a:pPr lvl="1" eaLnBrk="1" hangingPunct="1">
              <a:lnSpc>
                <a:spcPct val="80000"/>
              </a:lnSpc>
            </a:pPr>
            <a:r>
              <a:rPr lang="zh-CN" altLang="en-US" sz="2200" dirty="0">
                <a:solidFill>
                  <a:schemeClr val="bg2">
                    <a:lumMod val="60000"/>
                    <a:lumOff val="40000"/>
                  </a:schemeClr>
                </a:solidFill>
              </a:rPr>
              <a:t>单原子、单分子、小量子体系</a:t>
            </a:r>
            <a:endParaRPr lang="en-US" altLang="zh-CN" sz="2200" dirty="0">
              <a:solidFill>
                <a:schemeClr val="bg2">
                  <a:lumMod val="60000"/>
                  <a:lumOff val="40000"/>
                </a:schemeClr>
              </a:solidFill>
            </a:endParaRPr>
          </a:p>
          <a:p>
            <a:pPr lvl="1" eaLnBrk="1" hangingPunct="1">
              <a:lnSpc>
                <a:spcPct val="80000"/>
              </a:lnSpc>
            </a:pPr>
            <a:endParaRPr lang="zh-CN" altLang="en-US" sz="2000" dirty="0"/>
          </a:p>
          <a:p>
            <a:pPr eaLnBrk="1" hangingPunct="1">
              <a:lnSpc>
                <a:spcPct val="80000"/>
              </a:lnSpc>
            </a:pPr>
            <a:r>
              <a:rPr lang="zh-CN" altLang="en-US" sz="2200" b="1" dirty="0">
                <a:solidFill>
                  <a:srgbClr val="000066"/>
                </a:solidFill>
              </a:rPr>
              <a:t>新材料的合成和研究</a:t>
            </a:r>
          </a:p>
          <a:p>
            <a:pPr lvl="1" eaLnBrk="1" hangingPunct="1">
              <a:lnSpc>
                <a:spcPct val="80000"/>
              </a:lnSpc>
            </a:pPr>
            <a:r>
              <a:rPr lang="zh-CN" altLang="en-US" sz="2200" dirty="0"/>
              <a:t>低维超导、拓扑量子态、二维材料、低维强关联体系</a:t>
            </a:r>
          </a:p>
          <a:p>
            <a:pPr lvl="1" eaLnBrk="1" hangingPunct="1">
              <a:lnSpc>
                <a:spcPct val="80000"/>
              </a:lnSpc>
            </a:pPr>
            <a:endParaRPr lang="zh-CN" altLang="en-US" sz="2200" dirty="0">
              <a:solidFill>
                <a:schemeClr val="bg2">
                  <a:lumMod val="60000"/>
                  <a:lumOff val="40000"/>
                </a:schemeClr>
              </a:solidFill>
            </a:endParaRPr>
          </a:p>
          <a:p>
            <a:pPr eaLnBrk="1" hangingPunct="1">
              <a:lnSpc>
                <a:spcPct val="80000"/>
              </a:lnSpc>
            </a:pPr>
            <a:r>
              <a:rPr lang="zh-CN" altLang="en-US" sz="2200" b="1" dirty="0">
                <a:solidFill>
                  <a:schemeClr val="bg2">
                    <a:lumMod val="60000"/>
                    <a:lumOff val="40000"/>
                  </a:schemeClr>
                </a:solidFill>
              </a:rPr>
              <a:t>极端条件下的仪器技术发展</a:t>
            </a:r>
          </a:p>
          <a:p>
            <a:pPr lvl="1" eaLnBrk="1" hangingPunct="1">
              <a:lnSpc>
                <a:spcPct val="80000"/>
              </a:lnSpc>
            </a:pPr>
            <a:r>
              <a:rPr lang="zh-CN" altLang="en-US" sz="2200" dirty="0">
                <a:solidFill>
                  <a:schemeClr val="bg2">
                    <a:lumMod val="60000"/>
                    <a:lumOff val="40000"/>
                  </a:schemeClr>
                </a:solidFill>
              </a:rPr>
              <a:t>时间 </a:t>
            </a:r>
            <a:r>
              <a:rPr lang="en-US" altLang="zh-CN" sz="2200" dirty="0">
                <a:solidFill>
                  <a:schemeClr val="bg2">
                    <a:lumMod val="60000"/>
                    <a:lumOff val="40000"/>
                  </a:schemeClr>
                </a:solidFill>
              </a:rPr>
              <a:t>(</a:t>
            </a:r>
            <a:r>
              <a:rPr lang="en-US" altLang="zh-CN" sz="2200" dirty="0" err="1">
                <a:solidFill>
                  <a:schemeClr val="bg2">
                    <a:lumMod val="60000"/>
                    <a:lumOff val="40000"/>
                  </a:schemeClr>
                </a:solidFill>
              </a:rPr>
              <a:t>fs</a:t>
            </a:r>
            <a:r>
              <a:rPr lang="en-US" altLang="zh-CN" sz="2200" dirty="0">
                <a:solidFill>
                  <a:schemeClr val="bg2">
                    <a:lumMod val="60000"/>
                    <a:lumOff val="40000"/>
                  </a:schemeClr>
                </a:solidFill>
              </a:rPr>
              <a:t>)</a:t>
            </a:r>
            <a:r>
              <a:rPr lang="zh-CN" altLang="en-US" sz="2200" dirty="0">
                <a:solidFill>
                  <a:schemeClr val="bg2">
                    <a:lumMod val="60000"/>
                    <a:lumOff val="40000"/>
                  </a:schemeClr>
                </a:solidFill>
              </a:rPr>
              <a:t>、空间 </a:t>
            </a:r>
            <a:r>
              <a:rPr lang="en-US" altLang="zh-CN" sz="2200" dirty="0">
                <a:solidFill>
                  <a:schemeClr val="bg2">
                    <a:lumMod val="60000"/>
                    <a:lumOff val="40000"/>
                  </a:schemeClr>
                </a:solidFill>
              </a:rPr>
              <a:t>(sub-</a:t>
            </a:r>
            <a:r>
              <a:rPr lang="en-US" altLang="zh-CN" sz="2200" dirty="0" err="1">
                <a:solidFill>
                  <a:schemeClr val="bg2">
                    <a:lumMod val="60000"/>
                    <a:lumOff val="40000"/>
                  </a:schemeClr>
                </a:solidFill>
                <a:cs typeface="Arial" pitchFamily="34" charset="0"/>
              </a:rPr>
              <a:t>Ångstrom</a:t>
            </a:r>
            <a:r>
              <a:rPr lang="en-US" altLang="zh-CN" sz="2200" dirty="0">
                <a:solidFill>
                  <a:schemeClr val="bg2">
                    <a:lumMod val="60000"/>
                    <a:lumOff val="40000"/>
                  </a:schemeClr>
                </a:solidFill>
                <a:cs typeface="Arial" pitchFamily="34" charset="0"/>
              </a:rPr>
              <a:t>)</a:t>
            </a:r>
            <a:r>
              <a:rPr lang="zh-CN" altLang="en-US" sz="2200" dirty="0">
                <a:solidFill>
                  <a:schemeClr val="bg2">
                    <a:lumMod val="60000"/>
                    <a:lumOff val="40000"/>
                  </a:schemeClr>
                </a:solidFill>
              </a:rPr>
              <a:t>、能量 </a:t>
            </a:r>
            <a:r>
              <a:rPr lang="en-US" altLang="zh-CN" sz="2200" dirty="0">
                <a:solidFill>
                  <a:schemeClr val="bg2">
                    <a:lumMod val="60000"/>
                    <a:lumOff val="40000"/>
                  </a:schemeClr>
                </a:solidFill>
              </a:rPr>
              <a:t>(sub-</a:t>
            </a:r>
            <a:r>
              <a:rPr lang="en-US" altLang="zh-CN" sz="2200" dirty="0">
                <a:solidFill>
                  <a:schemeClr val="bg2">
                    <a:lumMod val="60000"/>
                    <a:lumOff val="40000"/>
                  </a:schemeClr>
                </a:solidFill>
                <a:sym typeface="Symbol" pitchFamily="18" charset="2"/>
              </a:rPr>
              <a:t></a:t>
            </a:r>
            <a:r>
              <a:rPr lang="en-US" altLang="zh-CN" sz="2200" dirty="0" err="1">
                <a:solidFill>
                  <a:schemeClr val="bg2">
                    <a:lumMod val="60000"/>
                    <a:lumOff val="40000"/>
                  </a:schemeClr>
                </a:solidFill>
                <a:sym typeface="Symbol" pitchFamily="18" charset="2"/>
              </a:rPr>
              <a:t>eV</a:t>
            </a:r>
            <a:r>
              <a:rPr lang="en-US" altLang="zh-CN" sz="2200" dirty="0">
                <a:solidFill>
                  <a:schemeClr val="bg2">
                    <a:lumMod val="60000"/>
                    <a:lumOff val="40000"/>
                  </a:schemeClr>
                </a:solidFill>
              </a:rPr>
              <a:t>)</a:t>
            </a:r>
            <a:r>
              <a:rPr lang="zh-CN" altLang="en-US" sz="2200" dirty="0">
                <a:solidFill>
                  <a:schemeClr val="bg2">
                    <a:lumMod val="60000"/>
                    <a:lumOff val="40000"/>
                  </a:schemeClr>
                </a:solidFill>
              </a:rPr>
              <a:t>、温度 </a:t>
            </a:r>
            <a:r>
              <a:rPr lang="en-US" altLang="zh-CN" sz="2200" dirty="0">
                <a:solidFill>
                  <a:schemeClr val="bg2">
                    <a:lumMod val="60000"/>
                    <a:lumOff val="40000"/>
                  </a:schemeClr>
                </a:solidFill>
              </a:rPr>
              <a:t>(sub-</a:t>
            </a:r>
            <a:r>
              <a:rPr lang="en-US" altLang="zh-CN" sz="2200" dirty="0" err="1">
                <a:solidFill>
                  <a:schemeClr val="bg2">
                    <a:lumMod val="60000"/>
                    <a:lumOff val="40000"/>
                  </a:schemeClr>
                </a:solidFill>
              </a:rPr>
              <a:t>mK</a:t>
            </a:r>
            <a:r>
              <a:rPr lang="en-US" altLang="zh-CN" sz="2200" dirty="0">
                <a:solidFill>
                  <a:schemeClr val="bg2">
                    <a:lumMod val="60000"/>
                    <a:lumOff val="40000"/>
                  </a:schemeClr>
                </a:solidFill>
              </a:rPr>
              <a:t>) </a:t>
            </a:r>
            <a:r>
              <a:rPr lang="zh-CN" altLang="en-US" sz="2200" dirty="0">
                <a:solidFill>
                  <a:schemeClr val="bg2">
                    <a:lumMod val="60000"/>
                    <a:lumOff val="40000"/>
                  </a:schemeClr>
                </a:solidFill>
              </a:rPr>
              <a:t>、磁场 </a:t>
            </a:r>
            <a:r>
              <a:rPr lang="en-US" altLang="zh-CN" sz="2200" dirty="0">
                <a:solidFill>
                  <a:schemeClr val="bg2">
                    <a:lumMod val="60000"/>
                    <a:lumOff val="40000"/>
                  </a:schemeClr>
                </a:solidFill>
              </a:rPr>
              <a:t>(&gt;20T)</a:t>
            </a:r>
            <a:r>
              <a:rPr lang="zh-CN" altLang="en-US" sz="2200" dirty="0">
                <a:solidFill>
                  <a:schemeClr val="bg2">
                    <a:lumMod val="60000"/>
                    <a:lumOff val="40000"/>
                  </a:schemeClr>
                </a:solidFill>
              </a:rPr>
              <a:t>、高频 </a:t>
            </a:r>
            <a:r>
              <a:rPr lang="en-US" altLang="zh-CN" sz="2200" dirty="0">
                <a:solidFill>
                  <a:schemeClr val="bg2">
                    <a:lumMod val="60000"/>
                    <a:lumOff val="40000"/>
                  </a:schemeClr>
                </a:solidFill>
              </a:rPr>
              <a:t>(&gt;500MHz)</a:t>
            </a:r>
            <a:endParaRPr lang="zh-CN" altLang="en-US" sz="2200" dirty="0">
              <a:solidFill>
                <a:schemeClr val="bg2">
                  <a:lumMod val="60000"/>
                  <a:lumOff val="40000"/>
                </a:schemeClr>
              </a:solidFill>
            </a:endParaRPr>
          </a:p>
          <a:p>
            <a:pPr lvl="1" eaLnBrk="1" hangingPunct="1">
              <a:lnSpc>
                <a:spcPct val="80000"/>
              </a:lnSpc>
            </a:pPr>
            <a:endParaRPr lang="zh-CN" altLang="en-US" sz="2200" dirty="0">
              <a:solidFill>
                <a:schemeClr val="bg2">
                  <a:lumMod val="60000"/>
                  <a:lumOff val="40000"/>
                </a:schemeClr>
              </a:solidFill>
            </a:endParaRPr>
          </a:p>
          <a:p>
            <a:pPr eaLnBrk="1" hangingPunct="1">
              <a:lnSpc>
                <a:spcPct val="80000"/>
              </a:lnSpc>
            </a:pPr>
            <a:r>
              <a:rPr lang="zh-CN" altLang="en-US" sz="2200" b="1" dirty="0">
                <a:solidFill>
                  <a:schemeClr val="bg2">
                    <a:lumMod val="60000"/>
                    <a:lumOff val="40000"/>
                  </a:schemeClr>
                </a:solidFill>
              </a:rPr>
              <a:t>理论手段的发展</a:t>
            </a:r>
          </a:p>
          <a:p>
            <a:pPr lvl="1" eaLnBrk="1" hangingPunct="1">
              <a:lnSpc>
                <a:spcPct val="80000"/>
              </a:lnSpc>
            </a:pPr>
            <a:r>
              <a:rPr lang="zh-CN" altLang="en-US" sz="2200" dirty="0">
                <a:solidFill>
                  <a:schemeClr val="bg2">
                    <a:lumMod val="60000"/>
                    <a:lumOff val="40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a:solidFill>
                <a:schemeClr val="bg2">
                  <a:lumMod val="60000"/>
                  <a:lumOff val="40000"/>
                </a:schemeClr>
              </a:solidFill>
            </a:endParaRPr>
          </a:p>
          <a:p>
            <a:pPr eaLnBrk="1" hangingPunct="1">
              <a:lnSpc>
                <a:spcPct val="80000"/>
              </a:lnSpc>
            </a:pPr>
            <a:r>
              <a:rPr lang="zh-CN" altLang="en-US" sz="2200" b="1" dirty="0">
                <a:solidFill>
                  <a:schemeClr val="bg2">
                    <a:lumMod val="60000"/>
                    <a:lumOff val="40000"/>
                  </a:schemeClr>
                </a:solidFill>
              </a:rPr>
              <a:t>应用相关</a:t>
            </a:r>
          </a:p>
          <a:p>
            <a:pPr lvl="1" eaLnBrk="1" hangingPunct="1">
              <a:lnSpc>
                <a:spcPct val="80000"/>
              </a:lnSpc>
            </a:pPr>
            <a:r>
              <a:rPr lang="zh-CN" altLang="en-US" sz="2200" dirty="0">
                <a:solidFill>
                  <a:schemeClr val="bg2">
                    <a:lumMod val="60000"/>
                    <a:lumOff val="40000"/>
                  </a:schemeClr>
                </a:solidFill>
              </a:rPr>
              <a:t>表面催化、表面自组装、太阳能电池、产氢和储氢、生命体系</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539552" y="188640"/>
            <a:ext cx="8229600" cy="70291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600" dirty="0">
                <a:solidFill>
                  <a:srgbClr val="006600"/>
                </a:solidFill>
                <a:ea typeface="黑体" pitchFamily="49" charset="-122"/>
              </a:rPr>
              <a:t>拓扑表面态的形成</a:t>
            </a:r>
          </a:p>
        </p:txBody>
      </p:sp>
      <p:pic>
        <p:nvPicPr>
          <p:cNvPr id="91140" name="Picture 4" descr="TI-band-structure"/>
          <p:cNvPicPr>
            <a:picLocks noChangeAspect="1" noChangeArrowheads="1"/>
          </p:cNvPicPr>
          <p:nvPr/>
        </p:nvPicPr>
        <p:blipFill>
          <a:blip r:embed="rId2"/>
          <a:srcRect/>
          <a:stretch>
            <a:fillRect/>
          </a:stretch>
        </p:blipFill>
        <p:spPr bwMode="auto">
          <a:xfrm>
            <a:off x="6372200" y="836712"/>
            <a:ext cx="2444750" cy="3384550"/>
          </a:xfrm>
          <a:prstGeom prst="rect">
            <a:avLst/>
          </a:prstGeom>
          <a:noFill/>
          <a:ln w="9525">
            <a:noFill/>
            <a:miter lim="800000"/>
            <a:headEnd/>
            <a:tailEnd/>
          </a:ln>
        </p:spPr>
      </p:pic>
      <p:pic>
        <p:nvPicPr>
          <p:cNvPr id="56324" name="Picture 5"/>
          <p:cNvPicPr>
            <a:picLocks noChangeAspect="1" noChangeArrowheads="1"/>
          </p:cNvPicPr>
          <p:nvPr/>
        </p:nvPicPr>
        <p:blipFill>
          <a:blip r:embed="rId3"/>
          <a:srcRect/>
          <a:stretch>
            <a:fillRect/>
          </a:stretch>
        </p:blipFill>
        <p:spPr bwMode="auto">
          <a:xfrm>
            <a:off x="323825" y="1038325"/>
            <a:ext cx="5616575" cy="3327400"/>
          </a:xfrm>
          <a:prstGeom prst="rect">
            <a:avLst/>
          </a:prstGeom>
          <a:noFill/>
          <a:ln w="9525">
            <a:noFill/>
            <a:miter lim="800000"/>
            <a:headEnd/>
            <a:tailEnd/>
          </a:ln>
        </p:spPr>
      </p:pic>
      <p:pic>
        <p:nvPicPr>
          <p:cNvPr id="72706" name="Picture 2" descr="See the source image"/>
          <p:cNvPicPr>
            <a:picLocks noChangeAspect="1" noChangeArrowheads="1"/>
          </p:cNvPicPr>
          <p:nvPr/>
        </p:nvPicPr>
        <p:blipFill>
          <a:blip r:embed="rId4"/>
          <a:srcRect l="18391" t="17241" r="19540" b="10345"/>
          <a:stretch>
            <a:fillRect/>
          </a:stretch>
        </p:blipFill>
        <p:spPr bwMode="auto">
          <a:xfrm>
            <a:off x="5076056" y="4653136"/>
            <a:ext cx="2376264" cy="1848205"/>
          </a:xfrm>
          <a:prstGeom prst="rect">
            <a:avLst/>
          </a:prstGeom>
          <a:noFill/>
        </p:spPr>
      </p:pic>
      <p:pic>
        <p:nvPicPr>
          <p:cNvPr id="72708" name="Picture 4" descr="See the source image"/>
          <p:cNvPicPr>
            <a:picLocks noChangeAspect="1" noChangeArrowheads="1"/>
          </p:cNvPicPr>
          <p:nvPr/>
        </p:nvPicPr>
        <p:blipFill>
          <a:blip r:embed="rId5"/>
          <a:srcRect/>
          <a:stretch>
            <a:fillRect/>
          </a:stretch>
        </p:blipFill>
        <p:spPr bwMode="auto">
          <a:xfrm>
            <a:off x="1619672" y="4581128"/>
            <a:ext cx="2050504" cy="2050504"/>
          </a:xfrm>
          <a:prstGeom prst="rect">
            <a:avLst/>
          </a:prstGeom>
          <a:noFill/>
        </p:spPr>
      </p:pic>
      <p:sp>
        <p:nvSpPr>
          <p:cNvPr id="8" name="右箭头 7"/>
          <p:cNvSpPr/>
          <p:nvPr/>
        </p:nvSpPr>
        <p:spPr bwMode="auto">
          <a:xfrm>
            <a:off x="3851920" y="5301208"/>
            <a:ext cx="1008112" cy="576064"/>
          </a:xfrm>
          <a:prstGeom prst="rightArrow">
            <a:avLst/>
          </a:prstGeom>
          <a:gradFill rotWithShape="0">
            <a:gsLst>
              <a:gs pos="0">
                <a:srgbClr val="CC3300"/>
              </a:gs>
              <a:gs pos="50000">
                <a:schemeClr val="tx2"/>
              </a:gs>
              <a:gs pos="100000">
                <a:srgbClr val="CC3300"/>
              </a:gs>
            </a:gsLst>
            <a:lin ang="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000" b="0" i="0" u="none" strike="noStrike" cap="none" normalizeH="0" baseline="0">
              <a:ln>
                <a:noFill/>
              </a:ln>
              <a:solidFill>
                <a:schemeClr val="tx1"/>
              </a:solidFill>
              <a:effectLst/>
              <a:latin typeface="Times New Roman"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linds(horizontal)">
                                      <p:cBhvr>
                                        <p:cTn id="7" dur="500"/>
                                        <p:tgtEl>
                                          <p:spTgt spid="911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blinds(horizontal)">
                                      <p:cBhvr>
                                        <p:cTn id="12" dur="500"/>
                                        <p:tgtEl>
                                          <p:spTgt spid="72706"/>
                                        </p:tgtEl>
                                      </p:cBhvr>
                                    </p:animEffect>
                                  </p:childTnLst>
                                </p:cTn>
                              </p:par>
                              <p:par>
                                <p:cTn id="13" presetID="3" presetClass="entr" presetSubtype="10" fill="hold" nodeType="withEffect">
                                  <p:stCondLst>
                                    <p:cond delay="0"/>
                                  </p:stCondLst>
                                  <p:childTnLst>
                                    <p:set>
                                      <p:cBhvr>
                                        <p:cTn id="14" dur="1" fill="hold">
                                          <p:stCondLst>
                                            <p:cond delay="0"/>
                                          </p:stCondLst>
                                        </p:cTn>
                                        <p:tgtEl>
                                          <p:spTgt spid="72708"/>
                                        </p:tgtEl>
                                        <p:attrNameLst>
                                          <p:attrName>style.visibility</p:attrName>
                                        </p:attrNameLst>
                                      </p:cBhvr>
                                      <p:to>
                                        <p:strVal val="visible"/>
                                      </p:to>
                                    </p:set>
                                    <p:animEffect transition="in" filter="blinds(horizontal)">
                                      <p:cBhvr>
                                        <p:cTn id="15" dur="500"/>
                                        <p:tgtEl>
                                          <p:spTgt spid="7270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pic>
        <p:nvPicPr>
          <p:cNvPr id="57347" name="Picture 4"/>
          <p:cNvPicPr>
            <a:picLocks noChangeAspect="1" noChangeArrowheads="1"/>
          </p:cNvPicPr>
          <p:nvPr/>
        </p:nvPicPr>
        <p:blipFill>
          <a:blip r:embed="rId2"/>
          <a:srcRect/>
          <a:stretch>
            <a:fillRect/>
          </a:stretch>
        </p:blipFill>
        <p:spPr bwMode="auto">
          <a:xfrm>
            <a:off x="144463" y="269875"/>
            <a:ext cx="8748712" cy="611187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pic>
        <p:nvPicPr>
          <p:cNvPr id="58371" name="Picture 4"/>
          <p:cNvPicPr>
            <a:picLocks noChangeAspect="1" noChangeArrowheads="1"/>
          </p:cNvPicPr>
          <p:nvPr/>
        </p:nvPicPr>
        <p:blipFill>
          <a:blip r:embed="rId2"/>
          <a:srcRect/>
          <a:stretch>
            <a:fillRect/>
          </a:stretch>
        </p:blipFill>
        <p:spPr bwMode="auto">
          <a:xfrm>
            <a:off x="142875" y="115888"/>
            <a:ext cx="8893175" cy="617696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pic>
        <p:nvPicPr>
          <p:cNvPr id="59395" name="Picture 8"/>
          <p:cNvPicPr>
            <a:picLocks noChangeAspect="1" noChangeArrowheads="1"/>
          </p:cNvPicPr>
          <p:nvPr/>
        </p:nvPicPr>
        <p:blipFill>
          <a:blip r:embed="rId2"/>
          <a:srcRect/>
          <a:stretch>
            <a:fillRect/>
          </a:stretch>
        </p:blipFill>
        <p:spPr bwMode="auto">
          <a:xfrm>
            <a:off x="250825" y="260350"/>
            <a:ext cx="8424863" cy="603408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grpSp>
        <p:nvGrpSpPr>
          <p:cNvPr id="60419" name="Group 6"/>
          <p:cNvGrpSpPr>
            <a:grpSpLocks/>
          </p:cNvGrpSpPr>
          <p:nvPr/>
        </p:nvGrpSpPr>
        <p:grpSpPr bwMode="auto">
          <a:xfrm>
            <a:off x="288925" y="404813"/>
            <a:ext cx="8820150" cy="5940425"/>
            <a:chOff x="239" y="346"/>
            <a:chExt cx="5322" cy="3584"/>
          </a:xfrm>
        </p:grpSpPr>
        <p:pic>
          <p:nvPicPr>
            <p:cNvPr id="60421" name="Picture 4"/>
            <p:cNvPicPr>
              <a:picLocks noChangeAspect="1" noChangeArrowheads="1"/>
            </p:cNvPicPr>
            <p:nvPr/>
          </p:nvPicPr>
          <p:blipFill>
            <a:blip r:embed="rId2"/>
            <a:srcRect/>
            <a:stretch>
              <a:fillRect/>
            </a:stretch>
          </p:blipFill>
          <p:spPr bwMode="auto">
            <a:xfrm>
              <a:off x="2653" y="346"/>
              <a:ext cx="2908" cy="3583"/>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239" y="346"/>
              <a:ext cx="2423" cy="3584"/>
            </a:xfrm>
            <a:prstGeom prst="rect">
              <a:avLst/>
            </a:prstGeom>
            <a:noFill/>
            <a:ln w="9525">
              <a:noFill/>
              <a:miter lim="800000"/>
              <a:headEnd/>
              <a:tailEnd/>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pic>
        <p:nvPicPr>
          <p:cNvPr id="61443" name="Picture 8"/>
          <p:cNvPicPr>
            <a:picLocks noChangeAspect="1" noChangeArrowheads="1"/>
          </p:cNvPicPr>
          <p:nvPr/>
        </p:nvPicPr>
        <p:blipFill>
          <a:blip r:embed="rId2"/>
          <a:srcRect/>
          <a:stretch>
            <a:fillRect/>
          </a:stretch>
        </p:blipFill>
        <p:spPr bwMode="auto">
          <a:xfrm>
            <a:off x="250825" y="260350"/>
            <a:ext cx="8424863" cy="62611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457200" y="115888"/>
            <a:ext cx="8229600" cy="777875"/>
          </a:xfrm>
          <a:prstGeom prst="rect">
            <a:avLst/>
          </a:prstGeom>
          <a:noFill/>
          <a:ln>
            <a:miter lim="800000"/>
            <a:headEnd/>
            <a:tailEnd/>
          </a:ln>
        </p:spPr>
        <p:txBody>
          <a:bodyPr/>
          <a:lstStyle/>
          <a:p>
            <a:pPr eaLnBrk="1" hangingPunct="1"/>
            <a:r>
              <a:rPr lang="zh-CN" altLang="en-US" sz="3600">
                <a:solidFill>
                  <a:srgbClr val="006600"/>
                </a:solidFill>
                <a:ea typeface="黑体" pitchFamily="49" charset="-122"/>
              </a:rPr>
              <a:t>参考书目</a:t>
            </a:r>
          </a:p>
        </p:txBody>
      </p:sp>
      <p:sp>
        <p:nvSpPr>
          <p:cNvPr id="14339" name="Rectangle 3"/>
          <p:cNvSpPr>
            <a:spLocks noGrp="1" noChangeArrowheads="1"/>
          </p:cNvSpPr>
          <p:nvPr>
            <p:ph type="body" idx="4294967295"/>
          </p:nvPr>
        </p:nvSpPr>
        <p:spPr bwMode="auto">
          <a:xfrm>
            <a:off x="457200" y="981075"/>
            <a:ext cx="8229600" cy="5688013"/>
          </a:xfrm>
          <a:prstGeom prst="rect">
            <a:avLst/>
          </a:prstGeom>
          <a:noFill/>
          <a:ln>
            <a:miter lim="800000"/>
            <a:headEnd/>
            <a:tailEnd/>
          </a:ln>
        </p:spPr>
        <p:txBody>
          <a:bodyPr/>
          <a:lstStyle/>
          <a:p>
            <a:pPr eaLnBrk="1" hangingPunct="1">
              <a:spcAft>
                <a:spcPct val="10000"/>
              </a:spcAft>
              <a:buFontTx/>
              <a:buNone/>
            </a:pPr>
            <a:r>
              <a:rPr lang="zh-CN" altLang="en-US" sz="2200" b="1" u="sng" dirty="0">
                <a:ea typeface="黑体" pitchFamily="49" charset="-122"/>
              </a:rPr>
              <a:t>主要参考书</a:t>
            </a:r>
            <a:r>
              <a:rPr lang="en-US" altLang="zh-CN" sz="2200" b="1" u="sng" dirty="0">
                <a:ea typeface="黑体" pitchFamily="49" charset="-122"/>
              </a:rPr>
              <a:t>:</a:t>
            </a:r>
            <a:endParaRPr lang="en-US" altLang="zh-CN" sz="2200" dirty="0">
              <a:ea typeface="黑体" pitchFamily="49" charset="-122"/>
            </a:endParaRPr>
          </a:p>
          <a:p>
            <a:pPr eaLnBrk="1" hangingPunct="1">
              <a:spcAft>
                <a:spcPct val="10000"/>
              </a:spcAft>
            </a:pPr>
            <a:r>
              <a:rPr lang="en-US" altLang="zh-CN" sz="2200" dirty="0">
                <a:ea typeface="黑体" pitchFamily="49" charset="-122"/>
              </a:rPr>
              <a:t>F. </a:t>
            </a:r>
            <a:r>
              <a:rPr lang="en-US" altLang="zh-CN" sz="2200" dirty="0" err="1">
                <a:ea typeface="黑体" pitchFamily="49" charset="-122"/>
              </a:rPr>
              <a:t>Bechstedt</a:t>
            </a:r>
            <a:r>
              <a:rPr lang="en-US" altLang="zh-CN" sz="2200" dirty="0">
                <a:ea typeface="黑体" pitchFamily="49" charset="-122"/>
              </a:rPr>
              <a:t>, </a:t>
            </a:r>
            <a:r>
              <a:rPr lang="en-US" altLang="zh-CN" sz="2200" i="1" dirty="0">
                <a:ea typeface="黑体" pitchFamily="49" charset="-122"/>
              </a:rPr>
              <a:t>Principles of Surface Physics</a:t>
            </a:r>
            <a:r>
              <a:rPr lang="en-US" altLang="zh-CN" sz="2200" dirty="0">
                <a:ea typeface="黑体" pitchFamily="49" charset="-122"/>
              </a:rPr>
              <a:t>, Springer-</a:t>
            </a:r>
            <a:r>
              <a:rPr lang="en-US" altLang="zh-CN" sz="2200" dirty="0" err="1">
                <a:ea typeface="黑体" pitchFamily="49" charset="-122"/>
              </a:rPr>
              <a:t>Verlag</a:t>
            </a:r>
            <a:r>
              <a:rPr lang="en-US" altLang="zh-CN" sz="2200" dirty="0">
                <a:ea typeface="黑体" pitchFamily="49" charset="-122"/>
              </a:rPr>
              <a:t>, 2003.</a:t>
            </a:r>
          </a:p>
          <a:p>
            <a:pPr eaLnBrk="1" hangingPunct="1">
              <a:spcAft>
                <a:spcPct val="10000"/>
              </a:spcAft>
            </a:pPr>
            <a:r>
              <a:rPr lang="en-US" altLang="zh-CN" sz="2200" dirty="0">
                <a:ea typeface="黑体" pitchFamily="49" charset="-122"/>
              </a:rPr>
              <a:t>M. C. </a:t>
            </a:r>
            <a:r>
              <a:rPr lang="en-US" altLang="zh-CN" sz="2200" dirty="0" err="1">
                <a:ea typeface="黑体" pitchFamily="49" charset="-122"/>
              </a:rPr>
              <a:t>Desjonq</a:t>
            </a:r>
            <a:r>
              <a:rPr lang="en-US" altLang="zh-CN" sz="2200" dirty="0" err="1">
                <a:ea typeface="黑体" pitchFamily="49" charset="-122"/>
                <a:cs typeface="Times New Roman" pitchFamily="18" charset="0"/>
              </a:rPr>
              <a:t>ùeres</a:t>
            </a:r>
            <a:r>
              <a:rPr lang="en-US" altLang="zh-CN" sz="2200" dirty="0">
                <a:ea typeface="黑体" pitchFamily="49" charset="-122"/>
                <a:cs typeface="Times New Roman" pitchFamily="18" charset="0"/>
              </a:rPr>
              <a:t> and D. </a:t>
            </a:r>
            <a:r>
              <a:rPr lang="en-US" altLang="zh-CN" sz="2200" dirty="0" err="1">
                <a:ea typeface="黑体" pitchFamily="49" charset="-122"/>
                <a:cs typeface="Times New Roman" pitchFamily="18" charset="0"/>
              </a:rPr>
              <a:t>Spanjaard</a:t>
            </a:r>
            <a:r>
              <a:rPr lang="en-US" altLang="zh-CN" sz="2200" dirty="0">
                <a:ea typeface="黑体" pitchFamily="49" charset="-122"/>
                <a:cs typeface="Times New Roman" pitchFamily="18" charset="0"/>
              </a:rPr>
              <a:t>, </a:t>
            </a:r>
            <a:r>
              <a:rPr lang="en-US" altLang="zh-CN" sz="2200" i="1" dirty="0">
                <a:ea typeface="黑体" pitchFamily="49" charset="-122"/>
                <a:cs typeface="Times New Roman" pitchFamily="18" charset="0"/>
              </a:rPr>
              <a:t>Concepts in Surface Physics</a:t>
            </a:r>
            <a:r>
              <a:rPr lang="en-US" altLang="zh-CN" sz="2200" dirty="0">
                <a:ea typeface="黑体" pitchFamily="49" charset="-122"/>
                <a:cs typeface="Times New Roman" pitchFamily="18" charset="0"/>
              </a:rPr>
              <a:t>, </a:t>
            </a:r>
            <a:r>
              <a:rPr lang="en-US" altLang="zh-CN" sz="2200" dirty="0">
                <a:ea typeface="黑体" pitchFamily="49" charset="-122"/>
              </a:rPr>
              <a:t>Springer-</a:t>
            </a:r>
            <a:r>
              <a:rPr lang="en-US" altLang="zh-CN" sz="2200" dirty="0" err="1">
                <a:ea typeface="黑体" pitchFamily="49" charset="-122"/>
              </a:rPr>
              <a:t>Verlag</a:t>
            </a:r>
            <a:r>
              <a:rPr lang="en-US" altLang="zh-CN" sz="2200" dirty="0">
                <a:ea typeface="黑体" pitchFamily="49" charset="-122"/>
              </a:rPr>
              <a:t>, 1996. </a:t>
            </a:r>
          </a:p>
          <a:p>
            <a:pPr eaLnBrk="1" hangingPunct="1">
              <a:spcAft>
                <a:spcPct val="10000"/>
              </a:spcAft>
            </a:pPr>
            <a:r>
              <a:rPr lang="en-US" altLang="zh-CN" sz="2200" dirty="0">
                <a:ea typeface="黑体" pitchFamily="49" charset="-122"/>
              </a:rPr>
              <a:t>A. Zangwill, </a:t>
            </a:r>
            <a:r>
              <a:rPr lang="en-US" altLang="zh-CN" sz="2200" i="1" dirty="0">
                <a:ea typeface="黑体" pitchFamily="49" charset="-122"/>
              </a:rPr>
              <a:t>Physics at Surfaces</a:t>
            </a:r>
            <a:r>
              <a:rPr lang="en-US" altLang="zh-CN" sz="2200" dirty="0">
                <a:ea typeface="黑体" pitchFamily="49" charset="-122"/>
              </a:rPr>
              <a:t>, Cambridge, 1998</a:t>
            </a:r>
          </a:p>
          <a:p>
            <a:pPr eaLnBrk="1" hangingPunct="1">
              <a:spcAft>
                <a:spcPct val="10000"/>
              </a:spcAft>
            </a:pPr>
            <a:r>
              <a:rPr lang="en-US" altLang="zh-CN" sz="2200" dirty="0" err="1">
                <a:ea typeface="黑体" pitchFamily="49" charset="-122"/>
              </a:rPr>
              <a:t>Harald</a:t>
            </a:r>
            <a:r>
              <a:rPr lang="en-US" altLang="zh-CN" sz="2200" dirty="0">
                <a:ea typeface="黑体" pitchFamily="49" charset="-122"/>
              </a:rPr>
              <a:t> </a:t>
            </a:r>
            <a:r>
              <a:rPr lang="en-US" altLang="zh-CN" sz="2200" dirty="0" err="1">
                <a:ea typeface="黑体" pitchFamily="49" charset="-122"/>
              </a:rPr>
              <a:t>Ibach</a:t>
            </a:r>
            <a:r>
              <a:rPr lang="en-US" altLang="zh-CN" sz="2200" dirty="0">
                <a:ea typeface="黑体" pitchFamily="49" charset="-122"/>
              </a:rPr>
              <a:t>, </a:t>
            </a:r>
            <a:r>
              <a:rPr lang="en-US" altLang="zh-CN" sz="2200" i="1" dirty="0">
                <a:ea typeface="黑体" pitchFamily="49" charset="-122"/>
              </a:rPr>
              <a:t>Physics of Surfaces and Interfaces</a:t>
            </a:r>
            <a:r>
              <a:rPr lang="en-US" altLang="zh-CN" sz="2200" dirty="0">
                <a:ea typeface="黑体" pitchFamily="49" charset="-122"/>
              </a:rPr>
              <a:t>, Springer, 2006.</a:t>
            </a:r>
          </a:p>
          <a:p>
            <a:pPr eaLnBrk="1" hangingPunct="1">
              <a:spcAft>
                <a:spcPct val="10000"/>
              </a:spcAft>
            </a:pPr>
            <a:r>
              <a:rPr lang="en-US" altLang="zh-CN" sz="2200" dirty="0">
                <a:ea typeface="黑体" pitchFamily="49" charset="-122"/>
              </a:rPr>
              <a:t>C. B. Duck and E. W. Plummer, </a:t>
            </a:r>
            <a:r>
              <a:rPr lang="en-US" altLang="zh-CN" sz="2200" i="1" dirty="0">
                <a:ea typeface="黑体" pitchFamily="49" charset="-122"/>
              </a:rPr>
              <a:t>Frontiers in Surface and Interface</a:t>
            </a:r>
            <a:r>
              <a:rPr lang="en-US" altLang="zh-CN" sz="2200" dirty="0">
                <a:ea typeface="黑体" pitchFamily="49" charset="-122"/>
              </a:rPr>
              <a:t>, North-Holland, Amsterdam, 2002.</a:t>
            </a:r>
            <a:endParaRPr lang="zh-CN" altLang="en-US" sz="2200" dirty="0">
              <a:ea typeface="黑体" pitchFamily="49" charset="-122"/>
            </a:endParaRPr>
          </a:p>
          <a:p>
            <a:pPr eaLnBrk="1" hangingPunct="1">
              <a:spcAft>
                <a:spcPct val="10000"/>
              </a:spcAft>
              <a:buFontTx/>
              <a:buNone/>
            </a:pPr>
            <a:endParaRPr lang="en-US" altLang="zh-CN" sz="2200" b="1" u="sng" dirty="0">
              <a:ea typeface="黑体" pitchFamily="49" charset="-122"/>
            </a:endParaRPr>
          </a:p>
          <a:p>
            <a:pPr eaLnBrk="1" hangingPunct="1">
              <a:spcAft>
                <a:spcPct val="10000"/>
              </a:spcAft>
              <a:buFontTx/>
              <a:buNone/>
            </a:pPr>
            <a:r>
              <a:rPr lang="zh-CN" altLang="en-US" sz="2200" b="1" u="sng" dirty="0">
                <a:ea typeface="黑体" pitchFamily="49" charset="-122"/>
              </a:rPr>
              <a:t>其他参考书</a:t>
            </a:r>
            <a:r>
              <a:rPr lang="en-US" altLang="zh-CN" sz="2200" b="1" u="sng" dirty="0">
                <a:ea typeface="黑体" pitchFamily="49" charset="-122"/>
              </a:rPr>
              <a:t>:</a:t>
            </a:r>
            <a:endParaRPr lang="en-US" altLang="zh-CN" sz="2200" dirty="0">
              <a:ea typeface="黑体" pitchFamily="49" charset="-122"/>
            </a:endParaRPr>
          </a:p>
          <a:p>
            <a:pPr eaLnBrk="1" hangingPunct="1">
              <a:spcAft>
                <a:spcPct val="10000"/>
              </a:spcAft>
            </a:pPr>
            <a:r>
              <a:rPr lang="en-US" altLang="zh-CN" sz="2200" dirty="0">
                <a:ea typeface="黑体" pitchFamily="49" charset="-122"/>
              </a:rPr>
              <a:t>J. J. Sakurai and J. </a:t>
            </a:r>
            <a:r>
              <a:rPr lang="en-US" altLang="zh-CN" sz="2200" dirty="0" err="1">
                <a:ea typeface="黑体" pitchFamily="49" charset="-122"/>
              </a:rPr>
              <a:t>Namolitano</a:t>
            </a:r>
            <a:r>
              <a:rPr lang="en-US" altLang="zh-CN" sz="2200" dirty="0">
                <a:ea typeface="黑体" pitchFamily="49" charset="-122"/>
              </a:rPr>
              <a:t>, </a:t>
            </a:r>
            <a:r>
              <a:rPr lang="en-US" altLang="zh-CN" sz="2200" i="1" dirty="0">
                <a:ea typeface="黑体" pitchFamily="49" charset="-122"/>
              </a:rPr>
              <a:t>Modern Quantum Mechanics</a:t>
            </a:r>
            <a:r>
              <a:rPr lang="en-US" altLang="zh-CN" sz="2200" dirty="0">
                <a:ea typeface="黑体" pitchFamily="49" charset="-122"/>
              </a:rPr>
              <a:t>, Addison Wesley, 2011.</a:t>
            </a:r>
          </a:p>
          <a:p>
            <a:pPr eaLnBrk="1" hangingPunct="1">
              <a:spcAft>
                <a:spcPct val="10000"/>
              </a:spcAft>
            </a:pPr>
            <a:r>
              <a:rPr lang="en-US" altLang="zh-CN" sz="2200" dirty="0">
                <a:ea typeface="黑体" pitchFamily="49" charset="-122"/>
              </a:rPr>
              <a:t>N. W. Ashcroft and N. D. </a:t>
            </a:r>
            <a:r>
              <a:rPr lang="en-US" altLang="zh-CN" sz="2200" dirty="0" err="1">
                <a:ea typeface="黑体" pitchFamily="49" charset="-122"/>
              </a:rPr>
              <a:t>Mermin</a:t>
            </a:r>
            <a:r>
              <a:rPr lang="en-US" altLang="zh-CN" sz="2200" dirty="0">
                <a:ea typeface="黑体" pitchFamily="49" charset="-122"/>
              </a:rPr>
              <a:t>, </a:t>
            </a:r>
            <a:r>
              <a:rPr lang="en-US" altLang="zh-CN" sz="2200" i="1" dirty="0">
                <a:ea typeface="黑体" pitchFamily="49" charset="-122"/>
              </a:rPr>
              <a:t>Solid State Physics</a:t>
            </a:r>
            <a:r>
              <a:rPr lang="en-US" altLang="zh-CN" sz="2200" dirty="0">
                <a:ea typeface="黑体" pitchFamily="49" charset="-122"/>
              </a:rPr>
              <a:t>, Thomson Learning, 1976. </a:t>
            </a:r>
            <a:endParaRPr lang="zh-CN" altLang="en-US" sz="2200" dirty="0">
              <a:ea typeface="黑体" pitchFamily="49" charset="-122"/>
            </a:endParaRPr>
          </a:p>
        </p:txBody>
      </p:sp>
      <p:sp>
        <p:nvSpPr>
          <p:cNvPr id="4" name="矩形 3"/>
          <p:cNvSpPr/>
          <p:nvPr/>
        </p:nvSpPr>
        <p:spPr>
          <a:xfrm>
            <a:off x="4093532" y="4437112"/>
            <a:ext cx="44454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b="1" dirty="0"/>
              <a:t>英文书下载链接：</a:t>
            </a:r>
            <a:r>
              <a:rPr lang="en-US" altLang="zh-CN" b="1" dirty="0"/>
              <a:t>http://gen.lib.rus.ec/</a:t>
            </a:r>
            <a:endParaRPr lang="zh-CN" altLang="en-US"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a:p>
        </p:txBody>
      </p:sp>
      <p:pic>
        <p:nvPicPr>
          <p:cNvPr id="62467" name="Picture 4"/>
          <p:cNvPicPr>
            <a:picLocks noChangeAspect="1" noChangeArrowheads="1"/>
          </p:cNvPicPr>
          <p:nvPr/>
        </p:nvPicPr>
        <p:blipFill>
          <a:blip r:embed="rId2"/>
          <a:srcRect/>
          <a:stretch>
            <a:fillRect/>
          </a:stretch>
        </p:blipFill>
        <p:spPr bwMode="auto">
          <a:xfrm>
            <a:off x="1403350" y="3284538"/>
            <a:ext cx="6264275" cy="3192462"/>
          </a:xfrm>
          <a:prstGeom prst="rect">
            <a:avLst/>
          </a:prstGeom>
          <a:noFill/>
          <a:ln w="9525">
            <a:noFill/>
            <a:miter lim="800000"/>
            <a:headEnd/>
            <a:tailEnd/>
          </a:ln>
        </p:spPr>
      </p:pic>
      <p:pic>
        <p:nvPicPr>
          <p:cNvPr id="62468" name="Picture 5"/>
          <p:cNvPicPr>
            <a:picLocks noChangeAspect="1" noChangeArrowheads="1"/>
          </p:cNvPicPr>
          <p:nvPr/>
        </p:nvPicPr>
        <p:blipFill>
          <a:blip r:embed="rId3"/>
          <a:srcRect/>
          <a:stretch>
            <a:fillRect/>
          </a:stretch>
        </p:blipFill>
        <p:spPr bwMode="auto">
          <a:xfrm>
            <a:off x="1619250" y="981075"/>
            <a:ext cx="2663825" cy="2620963"/>
          </a:xfrm>
          <a:prstGeom prst="rect">
            <a:avLst/>
          </a:prstGeom>
          <a:noFill/>
          <a:ln w="9525">
            <a:noFill/>
            <a:miter lim="800000"/>
            <a:headEnd/>
            <a:tailEnd/>
          </a:ln>
        </p:spPr>
      </p:pic>
      <p:pic>
        <p:nvPicPr>
          <p:cNvPr id="62469" name="Picture 7"/>
          <p:cNvPicPr>
            <a:picLocks noChangeAspect="1" noChangeArrowheads="1"/>
          </p:cNvPicPr>
          <p:nvPr/>
        </p:nvPicPr>
        <p:blipFill>
          <a:blip r:embed="rId4"/>
          <a:srcRect/>
          <a:stretch>
            <a:fillRect/>
          </a:stretch>
        </p:blipFill>
        <p:spPr bwMode="auto">
          <a:xfrm>
            <a:off x="4500563" y="981075"/>
            <a:ext cx="3232150" cy="2490788"/>
          </a:xfrm>
          <a:prstGeom prst="rect">
            <a:avLst/>
          </a:prstGeom>
          <a:noFill/>
          <a:ln w="9525">
            <a:noFill/>
            <a:miter lim="800000"/>
            <a:headEnd/>
            <a:tailEnd/>
          </a:ln>
        </p:spPr>
      </p:pic>
      <p:pic>
        <p:nvPicPr>
          <p:cNvPr id="62470" name="Picture 6"/>
          <p:cNvPicPr>
            <a:picLocks noChangeAspect="1" noChangeArrowheads="1"/>
          </p:cNvPicPr>
          <p:nvPr/>
        </p:nvPicPr>
        <p:blipFill>
          <a:blip r:embed="rId5"/>
          <a:srcRect/>
          <a:stretch>
            <a:fillRect/>
          </a:stretch>
        </p:blipFill>
        <p:spPr bwMode="auto">
          <a:xfrm>
            <a:off x="7354888" y="2276475"/>
            <a:ext cx="1393825" cy="1511300"/>
          </a:xfrm>
          <a:prstGeom prst="rect">
            <a:avLst/>
          </a:prstGeom>
          <a:noFill/>
          <a:ln w="9525">
            <a:noFill/>
            <a:miter lim="800000"/>
            <a:headEnd/>
            <a:tailEnd/>
          </a:ln>
        </p:spPr>
      </p:pic>
      <p:sp>
        <p:nvSpPr>
          <p:cNvPr id="62471" name="Rectangle 8"/>
          <p:cNvSpPr>
            <a:spLocks noChangeArrowheads="1"/>
          </p:cNvSpPr>
          <p:nvPr/>
        </p:nvSpPr>
        <p:spPr bwMode="auto">
          <a:xfrm>
            <a:off x="4857750" y="6453188"/>
            <a:ext cx="4286250" cy="366712"/>
          </a:xfrm>
          <a:prstGeom prst="rect">
            <a:avLst/>
          </a:prstGeom>
          <a:noFill/>
          <a:ln w="9525">
            <a:noFill/>
            <a:miter lim="800000"/>
            <a:headEnd/>
            <a:tailEnd/>
          </a:ln>
        </p:spPr>
        <p:txBody>
          <a:bodyPr wrap="none">
            <a:spAutoFit/>
          </a:bodyPr>
          <a:lstStyle/>
          <a:p>
            <a:r>
              <a:rPr lang="en-US" altLang="zh-CN"/>
              <a:t>T. Zhang </a:t>
            </a:r>
            <a:r>
              <a:rPr lang="en-US" altLang="zh-CN" i="1"/>
              <a:t>et al</a:t>
            </a:r>
            <a:r>
              <a:rPr lang="en-US" altLang="zh-CN"/>
              <a:t>., PRL 103, 266803 (2009)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893719" y="836712"/>
            <a:ext cx="7422697" cy="5472608"/>
          </a:xfrm>
          <a:prstGeom prst="rect">
            <a:avLst/>
          </a:prstGeom>
          <a:noFill/>
          <a:ln w="9525">
            <a:noFill/>
            <a:miter lim="800000"/>
            <a:headEnd/>
            <a:tailEnd/>
          </a:ln>
        </p:spPr>
      </p:pic>
      <p:sp>
        <p:nvSpPr>
          <p:cNvPr id="5" name="Rectangle 2"/>
          <p:cNvSpPr>
            <a:spLocks noGrp="1" noChangeArrowheads="1"/>
          </p:cNvSpPr>
          <p:nvPr>
            <p:ph type="title"/>
          </p:nvPr>
        </p:nvSpPr>
        <p:spPr bwMode="auto">
          <a:xfrm>
            <a:off x="539552"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200" dirty="0">
                <a:solidFill>
                  <a:srgbClr val="006600"/>
                </a:solidFill>
                <a:ea typeface="黑体" pitchFamily="49" charset="-122"/>
              </a:rPr>
              <a:t>拓扑超导的边界态：</a:t>
            </a:r>
            <a:r>
              <a:rPr lang="en-US" altLang="zh-CN" sz="3200" dirty="0" err="1">
                <a:solidFill>
                  <a:srgbClr val="006600"/>
                </a:solidFill>
                <a:ea typeface="黑体" pitchFamily="49" charset="-122"/>
              </a:rPr>
              <a:t>Majorana</a:t>
            </a:r>
            <a:r>
              <a:rPr lang="zh-CN" altLang="en-US" sz="3200" dirty="0">
                <a:solidFill>
                  <a:srgbClr val="006600"/>
                </a:solidFill>
                <a:ea typeface="黑体" pitchFamily="49" charset="-122"/>
              </a:rPr>
              <a:t>费米子</a:t>
            </a:r>
          </a:p>
        </p:txBody>
      </p:sp>
      <p:sp>
        <p:nvSpPr>
          <p:cNvPr id="6" name="矩形 5"/>
          <p:cNvSpPr/>
          <p:nvPr/>
        </p:nvSpPr>
        <p:spPr>
          <a:xfrm>
            <a:off x="4716016" y="6341258"/>
            <a:ext cx="4272324" cy="400110"/>
          </a:xfrm>
          <a:prstGeom prst="rect">
            <a:avLst/>
          </a:prstGeom>
        </p:spPr>
        <p:txBody>
          <a:bodyPr wrap="none">
            <a:spAutoFit/>
          </a:bodyPr>
          <a:lstStyle/>
          <a:p>
            <a:r>
              <a:rPr lang="en-US" altLang="zh-CN" dirty="0" err="1"/>
              <a:t>Yazdani</a:t>
            </a:r>
            <a:r>
              <a:rPr lang="en-US" altLang="zh-CN" dirty="0"/>
              <a:t> </a:t>
            </a:r>
            <a:r>
              <a:rPr lang="en-US" altLang="zh-CN" i="1" dirty="0"/>
              <a:t>et al., Science </a:t>
            </a:r>
            <a:r>
              <a:rPr lang="en-US" altLang="zh-CN" dirty="0"/>
              <a:t>346, 602 (2014)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043608" y="980728"/>
            <a:ext cx="6953250" cy="5416550"/>
          </a:xfrm>
          <a:prstGeom prst="rect">
            <a:avLst/>
          </a:prstGeom>
          <a:noFill/>
          <a:ln w="9525">
            <a:noFill/>
            <a:miter lim="800000"/>
            <a:headEnd/>
            <a:tailEnd/>
          </a:ln>
        </p:spPr>
      </p:pic>
      <p:sp>
        <p:nvSpPr>
          <p:cNvPr id="5" name="Rectangle 2"/>
          <p:cNvSpPr>
            <a:spLocks noGrp="1" noChangeArrowheads="1"/>
          </p:cNvSpPr>
          <p:nvPr>
            <p:ph type="title"/>
          </p:nvPr>
        </p:nvSpPr>
        <p:spPr bwMode="auto">
          <a:xfrm>
            <a:off x="518864"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dirty="0" err="1">
                <a:solidFill>
                  <a:srgbClr val="006600"/>
                </a:solidFill>
                <a:ea typeface="黑体" pitchFamily="49" charset="-122"/>
              </a:rPr>
              <a:t>Majorana</a:t>
            </a:r>
            <a:r>
              <a:rPr lang="zh-CN" altLang="en-US" sz="3200" dirty="0">
                <a:solidFill>
                  <a:srgbClr val="006600"/>
                </a:solidFill>
                <a:ea typeface="黑体" pitchFamily="49" charset="-122"/>
              </a:rPr>
              <a:t>费米子的证据：零偏压电导峰</a:t>
            </a:r>
          </a:p>
        </p:txBody>
      </p:sp>
      <p:sp>
        <p:nvSpPr>
          <p:cNvPr id="6" name="矩形 5"/>
          <p:cNvSpPr/>
          <p:nvPr/>
        </p:nvSpPr>
        <p:spPr>
          <a:xfrm>
            <a:off x="4836180" y="6413266"/>
            <a:ext cx="4272324" cy="400110"/>
          </a:xfrm>
          <a:prstGeom prst="rect">
            <a:avLst/>
          </a:prstGeom>
        </p:spPr>
        <p:txBody>
          <a:bodyPr wrap="none">
            <a:spAutoFit/>
          </a:bodyPr>
          <a:lstStyle/>
          <a:p>
            <a:r>
              <a:rPr lang="en-US" altLang="zh-CN" dirty="0" err="1"/>
              <a:t>Yazdani</a:t>
            </a:r>
            <a:r>
              <a:rPr lang="en-US" altLang="zh-CN" dirty="0"/>
              <a:t> </a:t>
            </a:r>
            <a:r>
              <a:rPr lang="en-US" altLang="zh-CN" i="1" dirty="0"/>
              <a:t>et al., Science </a:t>
            </a:r>
            <a:r>
              <a:rPr lang="en-US" altLang="zh-CN" dirty="0"/>
              <a:t>346, 602 (2014)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a:solidFill>
                  <a:schemeClr val="bg2">
                    <a:lumMod val="60000"/>
                    <a:lumOff val="40000"/>
                  </a:schemeClr>
                </a:solidFill>
              </a:rPr>
              <a:t>表面人工纳米结构的构筑和原子尺度操控</a:t>
            </a:r>
          </a:p>
          <a:p>
            <a:pPr lvl="1" eaLnBrk="1" hangingPunct="1">
              <a:lnSpc>
                <a:spcPct val="80000"/>
              </a:lnSpc>
            </a:pPr>
            <a:r>
              <a:rPr lang="zh-CN" altLang="en-US" sz="2200" dirty="0">
                <a:solidFill>
                  <a:schemeClr val="bg2">
                    <a:lumMod val="60000"/>
                    <a:lumOff val="40000"/>
                  </a:schemeClr>
                </a:solidFill>
              </a:rPr>
              <a:t>单原子、单分子、小量子体系</a:t>
            </a:r>
            <a:endParaRPr lang="en-US" altLang="zh-CN" sz="2200" dirty="0">
              <a:solidFill>
                <a:schemeClr val="bg2">
                  <a:lumMod val="60000"/>
                  <a:lumOff val="40000"/>
                </a:schemeClr>
              </a:solidFill>
            </a:endParaRPr>
          </a:p>
          <a:p>
            <a:pPr lvl="1" eaLnBrk="1" hangingPunct="1">
              <a:lnSpc>
                <a:spcPct val="80000"/>
              </a:lnSpc>
            </a:pPr>
            <a:endParaRPr lang="zh-CN" altLang="en-US" sz="2000" dirty="0"/>
          </a:p>
          <a:p>
            <a:pPr eaLnBrk="1" hangingPunct="1">
              <a:lnSpc>
                <a:spcPct val="80000"/>
              </a:lnSpc>
            </a:pPr>
            <a:r>
              <a:rPr lang="zh-CN" altLang="en-US" sz="2200" b="1" dirty="0">
                <a:solidFill>
                  <a:schemeClr val="bg1">
                    <a:lumMod val="75000"/>
                  </a:schemeClr>
                </a:solidFill>
              </a:rPr>
              <a:t>新材料的合成和研究</a:t>
            </a:r>
          </a:p>
          <a:p>
            <a:pPr lvl="1" eaLnBrk="1" hangingPunct="1">
              <a:lnSpc>
                <a:spcPct val="80000"/>
              </a:lnSpc>
            </a:pPr>
            <a:r>
              <a:rPr lang="zh-CN" altLang="en-US" sz="2200" dirty="0">
                <a:solidFill>
                  <a:schemeClr val="bg1">
                    <a:lumMod val="75000"/>
                  </a:schemeClr>
                </a:solidFill>
              </a:rPr>
              <a:t>低维超导、拓扑量子态、二维材料、低维强关联体系</a:t>
            </a:r>
          </a:p>
          <a:p>
            <a:pPr lvl="1" eaLnBrk="1" hangingPunct="1">
              <a:lnSpc>
                <a:spcPct val="80000"/>
              </a:lnSpc>
            </a:pPr>
            <a:endParaRPr lang="zh-CN" altLang="en-US" sz="2200" dirty="0">
              <a:solidFill>
                <a:schemeClr val="accent2">
                  <a:lumMod val="75000"/>
                </a:schemeClr>
              </a:solidFill>
            </a:endParaRPr>
          </a:p>
          <a:p>
            <a:pPr eaLnBrk="1" hangingPunct="1">
              <a:lnSpc>
                <a:spcPct val="80000"/>
              </a:lnSpc>
            </a:pPr>
            <a:r>
              <a:rPr lang="zh-CN" altLang="en-US" sz="2200" b="1" dirty="0">
                <a:solidFill>
                  <a:schemeClr val="accent2">
                    <a:lumMod val="75000"/>
                  </a:schemeClr>
                </a:solidFill>
              </a:rPr>
              <a:t>极端条件下的仪器技术发展</a:t>
            </a:r>
          </a:p>
          <a:p>
            <a:pPr lvl="1" eaLnBrk="1" hangingPunct="1">
              <a:lnSpc>
                <a:spcPct val="80000"/>
              </a:lnSpc>
            </a:pPr>
            <a:r>
              <a:rPr lang="zh-CN" altLang="en-US" sz="2200" dirty="0">
                <a:solidFill>
                  <a:schemeClr val="accent2">
                    <a:lumMod val="75000"/>
                  </a:schemeClr>
                </a:solidFill>
              </a:rPr>
              <a:t>时间 </a:t>
            </a:r>
            <a:r>
              <a:rPr lang="en-US" altLang="zh-CN" sz="2200" dirty="0">
                <a:solidFill>
                  <a:schemeClr val="accent2">
                    <a:lumMod val="75000"/>
                  </a:schemeClr>
                </a:solidFill>
              </a:rPr>
              <a:t>(</a:t>
            </a:r>
            <a:r>
              <a:rPr lang="en-US" altLang="zh-CN" sz="2200" dirty="0" err="1">
                <a:solidFill>
                  <a:schemeClr val="accent2">
                    <a:lumMod val="75000"/>
                  </a:schemeClr>
                </a:solidFill>
              </a:rPr>
              <a:t>fs</a:t>
            </a:r>
            <a:r>
              <a:rPr lang="en-US" altLang="zh-CN" sz="2200" dirty="0">
                <a:solidFill>
                  <a:schemeClr val="accent2">
                    <a:lumMod val="75000"/>
                  </a:schemeClr>
                </a:solidFill>
              </a:rPr>
              <a:t>)</a:t>
            </a:r>
            <a:r>
              <a:rPr lang="zh-CN" altLang="en-US" sz="2200" dirty="0">
                <a:solidFill>
                  <a:schemeClr val="accent2">
                    <a:lumMod val="75000"/>
                  </a:schemeClr>
                </a:solidFill>
              </a:rPr>
              <a:t>、空间 </a:t>
            </a:r>
            <a:r>
              <a:rPr lang="en-US" altLang="zh-CN" sz="2200" dirty="0">
                <a:solidFill>
                  <a:schemeClr val="accent2">
                    <a:lumMod val="75000"/>
                  </a:schemeClr>
                </a:solidFill>
              </a:rPr>
              <a:t>(sub-</a:t>
            </a:r>
            <a:r>
              <a:rPr lang="en-US" altLang="zh-CN" sz="2200" dirty="0" err="1">
                <a:solidFill>
                  <a:schemeClr val="accent2">
                    <a:lumMod val="75000"/>
                  </a:schemeClr>
                </a:solidFill>
                <a:cs typeface="Arial" pitchFamily="34" charset="0"/>
              </a:rPr>
              <a:t>Ångstrom</a:t>
            </a:r>
            <a:r>
              <a:rPr lang="en-US" altLang="zh-CN" sz="2200" dirty="0">
                <a:solidFill>
                  <a:schemeClr val="accent2">
                    <a:lumMod val="75000"/>
                  </a:schemeClr>
                </a:solidFill>
                <a:cs typeface="Arial" pitchFamily="34" charset="0"/>
              </a:rPr>
              <a:t>)</a:t>
            </a:r>
            <a:r>
              <a:rPr lang="zh-CN" altLang="en-US" sz="2200" dirty="0">
                <a:solidFill>
                  <a:schemeClr val="accent2">
                    <a:lumMod val="75000"/>
                  </a:schemeClr>
                </a:solidFill>
              </a:rPr>
              <a:t>、能量 </a:t>
            </a:r>
            <a:r>
              <a:rPr lang="en-US" altLang="zh-CN" sz="2200" dirty="0">
                <a:solidFill>
                  <a:schemeClr val="accent2">
                    <a:lumMod val="75000"/>
                  </a:schemeClr>
                </a:solidFill>
              </a:rPr>
              <a:t>(sub-</a:t>
            </a:r>
            <a:r>
              <a:rPr lang="en-US" altLang="zh-CN" sz="2200" dirty="0">
                <a:solidFill>
                  <a:schemeClr val="accent2">
                    <a:lumMod val="75000"/>
                  </a:schemeClr>
                </a:solidFill>
                <a:sym typeface="Symbol" pitchFamily="18" charset="2"/>
              </a:rPr>
              <a:t></a:t>
            </a:r>
            <a:r>
              <a:rPr lang="en-US" altLang="zh-CN" sz="2200" dirty="0" err="1">
                <a:solidFill>
                  <a:schemeClr val="accent2">
                    <a:lumMod val="75000"/>
                  </a:schemeClr>
                </a:solidFill>
                <a:sym typeface="Symbol" pitchFamily="18" charset="2"/>
              </a:rPr>
              <a:t>eV</a:t>
            </a:r>
            <a:r>
              <a:rPr lang="en-US" altLang="zh-CN" sz="2200" dirty="0">
                <a:solidFill>
                  <a:schemeClr val="accent2">
                    <a:lumMod val="75000"/>
                  </a:schemeClr>
                </a:solidFill>
              </a:rPr>
              <a:t>)</a:t>
            </a:r>
            <a:r>
              <a:rPr lang="zh-CN" altLang="en-US" sz="2200" dirty="0">
                <a:solidFill>
                  <a:schemeClr val="accent2">
                    <a:lumMod val="75000"/>
                  </a:schemeClr>
                </a:solidFill>
              </a:rPr>
              <a:t>、温度 </a:t>
            </a:r>
            <a:r>
              <a:rPr lang="en-US" altLang="zh-CN" sz="2200" dirty="0">
                <a:solidFill>
                  <a:schemeClr val="accent2">
                    <a:lumMod val="75000"/>
                  </a:schemeClr>
                </a:solidFill>
              </a:rPr>
              <a:t>(sub-</a:t>
            </a:r>
            <a:r>
              <a:rPr lang="en-US" altLang="zh-CN" sz="2200" dirty="0" err="1">
                <a:solidFill>
                  <a:schemeClr val="accent2">
                    <a:lumMod val="75000"/>
                  </a:schemeClr>
                </a:solidFill>
              </a:rPr>
              <a:t>mK</a:t>
            </a:r>
            <a:r>
              <a:rPr lang="en-US" altLang="zh-CN" sz="2200" dirty="0">
                <a:solidFill>
                  <a:schemeClr val="accent2">
                    <a:lumMod val="75000"/>
                  </a:schemeClr>
                </a:solidFill>
              </a:rPr>
              <a:t>) </a:t>
            </a:r>
            <a:r>
              <a:rPr lang="zh-CN" altLang="en-US" sz="2200" dirty="0">
                <a:solidFill>
                  <a:schemeClr val="accent2">
                    <a:lumMod val="75000"/>
                  </a:schemeClr>
                </a:solidFill>
              </a:rPr>
              <a:t>、磁场 </a:t>
            </a:r>
            <a:r>
              <a:rPr lang="en-US" altLang="zh-CN" sz="2200" dirty="0">
                <a:solidFill>
                  <a:schemeClr val="accent2">
                    <a:lumMod val="75000"/>
                  </a:schemeClr>
                </a:solidFill>
              </a:rPr>
              <a:t>(&gt;20T)</a:t>
            </a:r>
            <a:r>
              <a:rPr lang="zh-CN" altLang="en-US" sz="2200" dirty="0">
                <a:solidFill>
                  <a:schemeClr val="accent2">
                    <a:lumMod val="75000"/>
                  </a:schemeClr>
                </a:solidFill>
              </a:rPr>
              <a:t>、高频 </a:t>
            </a:r>
            <a:r>
              <a:rPr lang="en-US" altLang="zh-CN" sz="2200" dirty="0">
                <a:solidFill>
                  <a:schemeClr val="accent2">
                    <a:lumMod val="75000"/>
                  </a:schemeClr>
                </a:solidFill>
              </a:rPr>
              <a:t>(&gt;500MHz)</a:t>
            </a:r>
            <a:endParaRPr lang="zh-CN" altLang="en-US" sz="2200" dirty="0">
              <a:solidFill>
                <a:schemeClr val="accent2">
                  <a:lumMod val="75000"/>
                </a:schemeClr>
              </a:solidFill>
            </a:endParaRPr>
          </a:p>
          <a:p>
            <a:pPr lvl="1" eaLnBrk="1" hangingPunct="1">
              <a:lnSpc>
                <a:spcPct val="80000"/>
              </a:lnSpc>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理论手段的发展</a:t>
            </a:r>
          </a:p>
          <a:p>
            <a:pPr lvl="1" eaLnBrk="1" hangingPunct="1">
              <a:lnSpc>
                <a:spcPct val="80000"/>
              </a:lnSpc>
            </a:pPr>
            <a:r>
              <a:rPr lang="zh-CN" altLang="en-US" sz="2200" dirty="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应用相关</a:t>
            </a:r>
          </a:p>
          <a:p>
            <a:pPr lvl="1" eaLnBrk="1" hangingPunct="1">
              <a:lnSpc>
                <a:spcPct val="80000"/>
              </a:lnSpc>
            </a:pPr>
            <a:r>
              <a:rPr lang="zh-CN" altLang="en-US" sz="2200" dirty="0">
                <a:solidFill>
                  <a:schemeClr val="bg1">
                    <a:lumMod val="75000"/>
                  </a:schemeClr>
                </a:solidFill>
              </a:rPr>
              <a:t>表面催化、表面自组装、太阳能电池、产氢和储氢、生命体系</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en-US" altLang="zh-CN" sz="4000">
                <a:solidFill>
                  <a:schemeClr val="tx2"/>
                </a:solidFill>
              </a:rPr>
              <a:t>STM</a:t>
            </a:r>
            <a:r>
              <a:rPr lang="zh-CN" altLang="en-US" sz="4000">
                <a:solidFill>
                  <a:schemeClr val="tx2"/>
                </a:solidFill>
              </a:rPr>
              <a:t>的时间分辨能力</a:t>
            </a:r>
          </a:p>
        </p:txBody>
      </p:sp>
      <p:sp>
        <p:nvSpPr>
          <p:cNvPr id="6861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a:t>时间分辨率：</a:t>
            </a:r>
            <a:r>
              <a:rPr lang="en-US" altLang="zh-CN"/>
              <a:t>1-100 </a:t>
            </a:r>
            <a:r>
              <a:rPr lang="en-US" altLang="zh-CN">
                <a:sym typeface="Symbol" pitchFamily="18" charset="2"/>
              </a:rPr>
              <a:t>s</a:t>
            </a:r>
          </a:p>
        </p:txBody>
      </p:sp>
      <p:pic>
        <p:nvPicPr>
          <p:cNvPr id="68612" name="Picture 4"/>
          <p:cNvPicPr>
            <a:picLocks noChangeAspect="1" noChangeArrowheads="1"/>
          </p:cNvPicPr>
          <p:nvPr/>
        </p:nvPicPr>
        <p:blipFill>
          <a:blip r:embed="rId2"/>
          <a:srcRect/>
          <a:stretch>
            <a:fillRect/>
          </a:stretch>
        </p:blipFill>
        <p:spPr bwMode="auto">
          <a:xfrm>
            <a:off x="1530350" y="2438400"/>
            <a:ext cx="5708650" cy="3319463"/>
          </a:xfrm>
          <a:prstGeom prst="rect">
            <a:avLst/>
          </a:prstGeom>
          <a:noFill/>
          <a:ln w="9525">
            <a:noFill/>
            <a:miter lim="800000"/>
            <a:headEnd/>
            <a:tailEnd/>
          </a:ln>
        </p:spPr>
      </p:pic>
      <p:sp>
        <p:nvSpPr>
          <p:cNvPr id="68613" name="Rectangle 5"/>
          <p:cNvSpPr>
            <a:spLocks noChangeArrowheads="1"/>
          </p:cNvSpPr>
          <p:nvPr/>
        </p:nvSpPr>
        <p:spPr bwMode="auto">
          <a:xfrm>
            <a:off x="6781800" y="2514600"/>
            <a:ext cx="1871663" cy="641350"/>
          </a:xfrm>
          <a:prstGeom prst="rect">
            <a:avLst/>
          </a:prstGeom>
          <a:noFill/>
          <a:ln w="9525">
            <a:noFill/>
            <a:miter lim="800000"/>
            <a:headEnd/>
            <a:tailEnd/>
          </a:ln>
        </p:spPr>
        <p:txBody>
          <a:bodyPr wrap="none">
            <a:spAutoFit/>
          </a:bodyPr>
          <a:lstStyle/>
          <a:p>
            <a:r>
              <a:rPr kumimoji="0" lang="zh-CN" altLang="en-US" sz="1800" b="1">
                <a:solidFill>
                  <a:srgbClr val="FF0000"/>
                </a:solidFill>
                <a:latin typeface="Arial" pitchFamily="34" charset="0"/>
              </a:rPr>
              <a:t>前置放大器带宽</a:t>
            </a:r>
            <a:r>
              <a:rPr kumimoji="0" lang="en-US" altLang="zh-CN" sz="1800" b="1">
                <a:solidFill>
                  <a:srgbClr val="FF0000"/>
                </a:solidFill>
                <a:latin typeface="Arial" pitchFamily="34" charset="0"/>
              </a:rPr>
              <a:t>:</a:t>
            </a:r>
          </a:p>
          <a:p>
            <a:r>
              <a:rPr kumimoji="0" lang="en-US" altLang="zh-CN" sz="1800" b="1">
                <a:solidFill>
                  <a:srgbClr val="FF0000"/>
                </a:solidFill>
                <a:latin typeface="Arial" pitchFamily="34" charset="0"/>
              </a:rPr>
              <a:t>10 kHz–1 MHz</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1123" name="Rectangle 3"/>
          <p:cNvSpPr>
            <a:spLocks noChangeArrowheads="1"/>
          </p:cNvSpPr>
          <p:nvPr/>
        </p:nvSpPr>
        <p:spPr bwMode="auto">
          <a:xfrm>
            <a:off x="5257800" y="76200"/>
            <a:ext cx="2514600" cy="6781800"/>
          </a:xfrm>
          <a:prstGeom prst="rect">
            <a:avLst/>
          </a:prstGeom>
          <a:solidFill>
            <a:schemeClr val="bg1">
              <a:alpha val="45882"/>
            </a:schemeClr>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linds(horizontal)">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ewail"/>
          <p:cNvPicPr>
            <a:picLocks noChangeAspect="1" noChangeArrowheads="1"/>
          </p:cNvPicPr>
          <p:nvPr/>
        </p:nvPicPr>
        <p:blipFill>
          <a:blip r:embed="rId3"/>
          <a:srcRect/>
          <a:stretch>
            <a:fillRect/>
          </a:stretch>
        </p:blipFill>
        <p:spPr bwMode="auto">
          <a:xfrm>
            <a:off x="568325" y="1304925"/>
            <a:ext cx="3546475" cy="2809875"/>
          </a:xfrm>
          <a:prstGeom prst="rect">
            <a:avLst/>
          </a:prstGeom>
          <a:noFill/>
          <a:ln w="9525">
            <a:noFill/>
            <a:miter lim="800000"/>
            <a:headEnd/>
            <a:tailEnd/>
          </a:ln>
        </p:spPr>
      </p:pic>
      <p:sp>
        <p:nvSpPr>
          <p:cNvPr id="70659" name="Text Box 4"/>
          <p:cNvSpPr txBox="1">
            <a:spLocks noChangeArrowheads="1"/>
          </p:cNvSpPr>
          <p:nvPr/>
        </p:nvSpPr>
        <p:spPr bwMode="auto">
          <a:xfrm>
            <a:off x="990600" y="4435475"/>
            <a:ext cx="2971800" cy="1127125"/>
          </a:xfrm>
          <a:prstGeom prst="rect">
            <a:avLst/>
          </a:prstGeom>
          <a:noFill/>
          <a:ln w="9525">
            <a:noFill/>
            <a:miter lim="800000"/>
            <a:headEnd/>
            <a:tailEnd/>
          </a:ln>
        </p:spPr>
        <p:txBody>
          <a:bodyPr>
            <a:spAutoFit/>
          </a:bodyPr>
          <a:lstStyle/>
          <a:p>
            <a:pPr algn="l">
              <a:spcBef>
                <a:spcPct val="50000"/>
              </a:spcBef>
            </a:pPr>
            <a:r>
              <a:rPr kumimoji="0" lang="en-US" altLang="zh-CN" sz="3200">
                <a:latin typeface="Calibri" pitchFamily="34" charset="0"/>
              </a:rPr>
              <a:t>A.H. Zewail</a:t>
            </a:r>
          </a:p>
          <a:p>
            <a:pPr algn="l">
              <a:spcBef>
                <a:spcPct val="50000"/>
              </a:spcBef>
            </a:pPr>
            <a:r>
              <a:rPr kumimoji="0" lang="en-US" altLang="zh-CN" sz="2400">
                <a:latin typeface="Calibri" pitchFamily="34" charset="0"/>
              </a:rPr>
              <a:t>1999</a:t>
            </a:r>
            <a:r>
              <a:rPr kumimoji="0" lang="zh-CN" altLang="en-US" sz="2400">
                <a:latin typeface="Calibri" pitchFamily="34" charset="0"/>
              </a:rPr>
              <a:t>年诺贝尔化学奖</a:t>
            </a:r>
          </a:p>
        </p:txBody>
      </p:sp>
      <p:sp>
        <p:nvSpPr>
          <p:cNvPr id="70660" name="Rectangle 4"/>
          <p:cNvSpPr>
            <a:spLocks noChangeArrowheads="1"/>
          </p:cNvSpPr>
          <p:nvPr/>
        </p:nvSpPr>
        <p:spPr bwMode="auto">
          <a:xfrm>
            <a:off x="457200" y="277813"/>
            <a:ext cx="8229600" cy="487362"/>
          </a:xfrm>
          <a:prstGeom prst="rect">
            <a:avLst/>
          </a:prstGeom>
          <a:noFill/>
          <a:ln w="9525">
            <a:noFill/>
            <a:miter lim="800000"/>
            <a:headEnd/>
            <a:tailEnd/>
          </a:ln>
        </p:spPr>
        <p:txBody>
          <a:bodyPr/>
          <a:lstStyle/>
          <a:p>
            <a:r>
              <a:rPr lang="zh-CN" altLang="en-US" sz="3200">
                <a:solidFill>
                  <a:schemeClr val="tx2"/>
                </a:solidFill>
              </a:rPr>
              <a:t>飞秒激光技术</a:t>
            </a:r>
          </a:p>
        </p:txBody>
      </p:sp>
      <p:pic>
        <p:nvPicPr>
          <p:cNvPr id="70661" name="Picture 5" descr="SetupPP"/>
          <p:cNvPicPr>
            <a:picLocks noChangeAspect="1" noChangeArrowheads="1"/>
          </p:cNvPicPr>
          <p:nvPr/>
        </p:nvPicPr>
        <p:blipFill>
          <a:blip r:embed="rId4"/>
          <a:srcRect t="46153" r="57457"/>
          <a:stretch>
            <a:fillRect/>
          </a:stretch>
        </p:blipFill>
        <p:spPr bwMode="auto">
          <a:xfrm>
            <a:off x="4800600" y="1066800"/>
            <a:ext cx="3505200" cy="2667000"/>
          </a:xfrm>
          <a:prstGeom prst="rect">
            <a:avLst/>
          </a:prstGeom>
          <a:noFill/>
          <a:ln w="9525">
            <a:noFill/>
            <a:miter lim="800000"/>
            <a:headEnd/>
            <a:tailEnd/>
          </a:ln>
        </p:spPr>
      </p:pic>
      <p:pic>
        <p:nvPicPr>
          <p:cNvPr id="70662" name="Picture 6" descr="PaF-OH_up-conv"/>
          <p:cNvPicPr>
            <a:picLocks noChangeAspect="1" noChangeArrowheads="1"/>
          </p:cNvPicPr>
          <p:nvPr/>
        </p:nvPicPr>
        <p:blipFill>
          <a:blip r:embed="rId5"/>
          <a:srcRect/>
          <a:stretch>
            <a:fillRect/>
          </a:stretch>
        </p:blipFill>
        <p:spPr bwMode="auto">
          <a:xfrm>
            <a:off x="4876800" y="3786188"/>
            <a:ext cx="3276600" cy="2309812"/>
          </a:xfrm>
          <a:prstGeom prst="rect">
            <a:avLst/>
          </a:prstGeom>
          <a:noFill/>
          <a:ln w="9525">
            <a:noFill/>
            <a:miter lim="800000"/>
            <a:headEnd/>
            <a:tailEnd/>
          </a:ln>
        </p:spPr>
      </p:pic>
      <p:sp>
        <p:nvSpPr>
          <p:cNvPr id="70663" name="Text Box 7"/>
          <p:cNvSpPr txBox="1">
            <a:spLocks noChangeArrowheads="1"/>
          </p:cNvSpPr>
          <p:nvPr/>
        </p:nvSpPr>
        <p:spPr bwMode="auto">
          <a:xfrm>
            <a:off x="4735513" y="838200"/>
            <a:ext cx="3570287"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基于脉冲激光的泵浦</a:t>
            </a:r>
            <a:r>
              <a:rPr kumimoji="0" lang="en-US" altLang="zh-CN">
                <a:latin typeface="Arial" pitchFamily="34" charset="0"/>
              </a:rPr>
              <a:t>-</a:t>
            </a:r>
            <a:r>
              <a:rPr kumimoji="0" lang="zh-CN" altLang="en-US">
                <a:latin typeface="Arial" pitchFamily="34" charset="0"/>
              </a:rPr>
              <a:t>探测技术</a:t>
            </a:r>
            <a:endParaRPr kumimoji="0" lang="zh-CN" altLang="en-US">
              <a:solidFill>
                <a:srgbClr val="CC0000"/>
              </a:solidFill>
              <a:latin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p:nvPr>
        </p:nvGraphicFramePr>
        <p:xfrm>
          <a:off x="2916238" y="1409700"/>
          <a:ext cx="2879725" cy="1293813"/>
        </p:xfrm>
        <a:graphic>
          <a:graphicData uri="http://schemas.openxmlformats.org/presentationml/2006/ole">
            <mc:AlternateContent xmlns:mc="http://schemas.openxmlformats.org/markup-compatibility/2006">
              <mc:Choice xmlns:v="urn:schemas-microsoft-com:vml" Requires="v">
                <p:oleObj spid="_x0000_s2095" name="公式" r:id="rId4" imgW="876240" imgH="393480" progId="">
                  <p:embed/>
                </p:oleObj>
              </mc:Choice>
              <mc:Fallback>
                <p:oleObj name="公式" r:id="rId4" imgW="876240" imgH="3934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409700"/>
                        <a:ext cx="2879725" cy="1293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2835275" y="2998788"/>
          <a:ext cx="3084513" cy="576262"/>
        </p:xfrm>
        <a:graphic>
          <a:graphicData uri="http://schemas.openxmlformats.org/presentationml/2006/ole">
            <mc:AlternateContent xmlns:mc="http://schemas.openxmlformats.org/markup-compatibility/2006">
              <mc:Choice xmlns:v="urn:schemas-microsoft-com:vml" Requires="v">
                <p:oleObj spid="_x0000_s2096" name="公式" r:id="rId6" imgW="952200" imgH="177480" progId="">
                  <p:embed/>
                </p:oleObj>
              </mc:Choice>
              <mc:Fallback>
                <p:oleObj name="公式" r:id="rId6" imgW="952200" imgH="17748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275" y="2998788"/>
                        <a:ext cx="3084513"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3389313" y="3667125"/>
          <a:ext cx="1933575" cy="1274763"/>
        </p:xfrm>
        <a:graphic>
          <a:graphicData uri="http://schemas.openxmlformats.org/presentationml/2006/ole">
            <mc:AlternateContent xmlns:mc="http://schemas.openxmlformats.org/markup-compatibility/2006">
              <mc:Choice xmlns:v="urn:schemas-microsoft-com:vml" Requires="v">
                <p:oleObj spid="_x0000_s2097" name="公式" r:id="rId8" imgW="596880" imgH="393480" progId="">
                  <p:embed/>
                </p:oleObj>
              </mc:Choice>
              <mc:Fallback>
                <p:oleObj name="公式" r:id="rId8" imgW="596880" imgH="393480"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9313" y="3667125"/>
                        <a:ext cx="1933575" cy="1274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5"/>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zh-CN" altLang="en-US" sz="4000">
                <a:solidFill>
                  <a:schemeClr val="tx2"/>
                </a:solidFill>
              </a:rPr>
              <a:t>激光的局限：空间分辨</a:t>
            </a:r>
          </a:p>
        </p:txBody>
      </p:sp>
      <p:sp>
        <p:nvSpPr>
          <p:cNvPr id="2054" name="Text Box 6"/>
          <p:cNvSpPr txBox="1">
            <a:spLocks noChangeArrowheads="1"/>
          </p:cNvSpPr>
          <p:nvPr/>
        </p:nvSpPr>
        <p:spPr bwMode="auto">
          <a:xfrm>
            <a:off x="771525" y="170815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瑞利判据：</a:t>
            </a:r>
          </a:p>
        </p:txBody>
      </p:sp>
      <p:sp>
        <p:nvSpPr>
          <p:cNvPr id="2055" name="Text Box 7"/>
          <p:cNvSpPr txBox="1">
            <a:spLocks noChangeArrowheads="1"/>
          </p:cNvSpPr>
          <p:nvPr/>
        </p:nvSpPr>
        <p:spPr bwMode="auto">
          <a:xfrm>
            <a:off x="682625" y="292100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一般来说：</a:t>
            </a:r>
          </a:p>
        </p:txBody>
      </p:sp>
      <p:sp>
        <p:nvSpPr>
          <p:cNvPr id="2056" name="Rectangle 8"/>
          <p:cNvSpPr>
            <a:spLocks noChangeArrowheads="1"/>
          </p:cNvSpPr>
          <p:nvPr/>
        </p:nvSpPr>
        <p:spPr bwMode="auto">
          <a:xfrm>
            <a:off x="1908175" y="5373688"/>
            <a:ext cx="5873750" cy="579437"/>
          </a:xfrm>
          <a:prstGeom prst="rect">
            <a:avLst/>
          </a:prstGeom>
          <a:noFill/>
          <a:ln w="9525">
            <a:noFill/>
            <a:miter lim="800000"/>
            <a:headEnd/>
            <a:tailEnd/>
          </a:ln>
        </p:spPr>
        <p:txBody>
          <a:bodyPr wrap="none">
            <a:spAutoFit/>
          </a:bodyPr>
          <a:lstStyle/>
          <a:p>
            <a:pPr algn="l"/>
            <a:r>
              <a:rPr kumimoji="0" lang="zh-CN" altLang="en-US" sz="3200">
                <a:solidFill>
                  <a:srgbClr val="FF0000"/>
                </a:solidFill>
                <a:latin typeface="Arial" pitchFamily="34" charset="0"/>
                <a:ea typeface="黑体" pitchFamily="49" charset="-122"/>
              </a:rPr>
              <a:t>空间分辨率受衍射极限的限制！</a:t>
            </a:r>
          </a:p>
        </p:txBody>
      </p:sp>
      <p:sp>
        <p:nvSpPr>
          <p:cNvPr id="2057" name="Text Box 9"/>
          <p:cNvSpPr txBox="1">
            <a:spLocks noChangeArrowheads="1"/>
          </p:cNvSpPr>
          <p:nvPr/>
        </p:nvSpPr>
        <p:spPr bwMode="auto">
          <a:xfrm>
            <a:off x="5795963" y="2994025"/>
            <a:ext cx="26225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（数值孔径）</a:t>
            </a:r>
          </a:p>
        </p:txBody>
      </p:sp>
      <p:pic>
        <p:nvPicPr>
          <p:cNvPr id="2058" name="Picture 10" descr="220px-Airy-pattern"/>
          <p:cNvPicPr>
            <a:picLocks noChangeAspect="1" noChangeArrowheads="1"/>
          </p:cNvPicPr>
          <p:nvPr/>
        </p:nvPicPr>
        <p:blipFill>
          <a:blip r:embed="rId10"/>
          <a:srcRect/>
          <a:stretch>
            <a:fillRect/>
          </a:stretch>
        </p:blipFill>
        <p:spPr bwMode="auto">
          <a:xfrm>
            <a:off x="6372225" y="1268413"/>
            <a:ext cx="2095500" cy="1552575"/>
          </a:xfrm>
          <a:prstGeom prst="rect">
            <a:avLst/>
          </a:prstGeom>
          <a:noFill/>
          <a:ln w="9525">
            <a:noFill/>
            <a:miter lim="800000"/>
            <a:headEnd/>
            <a:tailEnd/>
          </a:ln>
        </p:spPr>
      </p:pic>
      <p:sp>
        <p:nvSpPr>
          <p:cNvPr id="2059" name="Text Box 11"/>
          <p:cNvSpPr txBox="1">
            <a:spLocks noChangeArrowheads="1"/>
          </p:cNvSpPr>
          <p:nvPr/>
        </p:nvSpPr>
        <p:spPr bwMode="auto">
          <a:xfrm>
            <a:off x="6732588" y="981075"/>
            <a:ext cx="10477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Airy disk</a:t>
            </a:r>
          </a:p>
        </p:txBody>
      </p:sp>
      <p:sp>
        <p:nvSpPr>
          <p:cNvPr id="2060" name="Line 12"/>
          <p:cNvSpPr>
            <a:spLocks noChangeShapeType="1"/>
          </p:cNvSpPr>
          <p:nvPr/>
        </p:nvSpPr>
        <p:spPr bwMode="auto">
          <a:xfrm>
            <a:off x="6732588" y="2060575"/>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1" name="Line 13"/>
          <p:cNvSpPr>
            <a:spLocks noChangeShapeType="1"/>
          </p:cNvSpPr>
          <p:nvPr/>
        </p:nvSpPr>
        <p:spPr bwMode="auto">
          <a:xfrm rot="10800000">
            <a:off x="7413625" y="2051050"/>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2" name="Text Box 14"/>
          <p:cNvSpPr txBox="1">
            <a:spLocks noChangeArrowheads="1"/>
          </p:cNvSpPr>
          <p:nvPr/>
        </p:nvSpPr>
        <p:spPr bwMode="auto">
          <a:xfrm>
            <a:off x="7554913" y="1858963"/>
            <a:ext cx="330200" cy="336550"/>
          </a:xfrm>
          <a:prstGeom prst="rect">
            <a:avLst/>
          </a:prstGeom>
          <a:noFill/>
          <a:ln w="9525">
            <a:noFill/>
            <a:miter lim="800000"/>
            <a:headEnd/>
            <a:tailEnd/>
          </a:ln>
        </p:spPr>
        <p:txBody>
          <a:bodyPr wrap="none">
            <a:spAutoFit/>
          </a:bodyPr>
          <a:lstStyle/>
          <a:p>
            <a:pPr algn="l"/>
            <a:r>
              <a:rPr kumimoji="0" lang="en-US" altLang="zh-CN" sz="1600" b="1">
                <a:solidFill>
                  <a:srgbClr val="FF0000"/>
                </a:solidFill>
                <a:latin typeface="Arial" pitchFamily="34" charset="0"/>
              </a:rPr>
              <a:t>R</a:t>
            </a:r>
          </a:p>
        </p:txBody>
      </p:sp>
      <p:sp>
        <p:nvSpPr>
          <p:cNvPr id="2063" name="Text Box 15"/>
          <p:cNvSpPr txBox="1">
            <a:spLocks noChangeArrowheads="1"/>
          </p:cNvSpPr>
          <p:nvPr/>
        </p:nvSpPr>
        <p:spPr bwMode="auto">
          <a:xfrm>
            <a:off x="5562600" y="4068763"/>
            <a:ext cx="1774825" cy="579437"/>
          </a:xfrm>
          <a:prstGeom prst="rect">
            <a:avLst/>
          </a:prstGeom>
          <a:noFill/>
          <a:ln w="9525">
            <a:noFill/>
            <a:miter lim="800000"/>
            <a:headEnd/>
            <a:tailEnd/>
          </a:ln>
        </p:spPr>
        <p:txBody>
          <a:bodyPr wrap="none">
            <a:spAutoFit/>
          </a:bodyPr>
          <a:lstStyle/>
          <a:p>
            <a:pPr algn="l"/>
            <a:r>
              <a:rPr kumimoji="0" lang="en-US" altLang="zh-CN" sz="3200">
                <a:solidFill>
                  <a:srgbClr val="F20000"/>
                </a:solidFill>
                <a:latin typeface="Arial" pitchFamily="34" charset="0"/>
              </a:rPr>
              <a:t>&gt;100 nm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86816" y="84816"/>
            <a:ext cx="8229600" cy="504056"/>
          </a:xfrm>
          <a:prstGeom prst="rect">
            <a:avLst/>
          </a:prstGeom>
          <a:noFill/>
          <a:ln>
            <a:miter lim="800000"/>
            <a:headEnd/>
            <a:tailEnd/>
          </a:ln>
        </p:spPr>
        <p:txBody>
          <a:bodyPr/>
          <a:lstStyle/>
          <a:p>
            <a:pPr algn="l" eaLnBrk="1" hangingPunct="1"/>
            <a:r>
              <a:rPr lang="zh-CN" altLang="en-US" sz="3200" dirty="0">
                <a:latin typeface="黑体" pitchFamily="49" charset="-122"/>
                <a:ea typeface="黑体" pitchFamily="49" charset="-122"/>
              </a:rPr>
              <a:t>原子尺度的超快动力学</a:t>
            </a:r>
          </a:p>
        </p:txBody>
      </p:sp>
      <p:pic>
        <p:nvPicPr>
          <p:cNvPr id="71683" name="Picture 3" descr="imagesCAO92MDL"/>
          <p:cNvPicPr>
            <a:picLocks noChangeAspect="1" noChangeArrowheads="1"/>
          </p:cNvPicPr>
          <p:nvPr/>
        </p:nvPicPr>
        <p:blipFill>
          <a:blip r:embed="rId3" cstate="print"/>
          <a:srcRect/>
          <a:stretch>
            <a:fillRect/>
          </a:stretch>
        </p:blipFill>
        <p:spPr bwMode="auto">
          <a:xfrm>
            <a:off x="3419872" y="1340768"/>
            <a:ext cx="2103438" cy="2438400"/>
          </a:xfrm>
          <a:prstGeom prst="rect">
            <a:avLst/>
          </a:prstGeom>
          <a:noFill/>
          <a:ln w="9525">
            <a:noFill/>
            <a:miter lim="800000"/>
            <a:headEnd/>
            <a:tailEnd/>
          </a:ln>
        </p:spPr>
      </p:pic>
      <p:sp>
        <p:nvSpPr>
          <p:cNvPr id="71684" name="Rectangle 4"/>
          <p:cNvSpPr>
            <a:spLocks noChangeArrowheads="1"/>
          </p:cNvSpPr>
          <p:nvPr/>
        </p:nvSpPr>
        <p:spPr bwMode="auto">
          <a:xfrm>
            <a:off x="1676400" y="3861048"/>
            <a:ext cx="5867400" cy="630238"/>
          </a:xfrm>
          <a:prstGeom prst="rect">
            <a:avLst/>
          </a:prstGeom>
          <a:noFill/>
          <a:ln w="9525">
            <a:noFill/>
            <a:miter lim="800000"/>
            <a:headEnd/>
            <a:tailEnd/>
          </a:ln>
        </p:spPr>
        <p:txBody>
          <a:bodyPr/>
          <a:lstStyle/>
          <a:p>
            <a:pPr algn="ctr"/>
            <a:r>
              <a:rPr lang="zh-CN" altLang="en-US" sz="2700" dirty="0">
                <a:solidFill>
                  <a:srgbClr val="000099"/>
                </a:solidFill>
                <a:latin typeface="黑体" pitchFamily="49" charset="-122"/>
                <a:ea typeface="黑体" pitchFamily="49" charset="-122"/>
              </a:rPr>
              <a:t>超快激光和</a:t>
            </a:r>
            <a:r>
              <a:rPr lang="en-US" altLang="zh-CN" sz="2700" dirty="0">
                <a:solidFill>
                  <a:srgbClr val="000099"/>
                </a:solidFill>
                <a:latin typeface="黑体" pitchFamily="49" charset="-122"/>
                <a:ea typeface="黑体" pitchFamily="49" charset="-122"/>
              </a:rPr>
              <a:t>STM</a:t>
            </a:r>
            <a:r>
              <a:rPr lang="zh-CN" altLang="en-US" sz="2700" dirty="0">
                <a:solidFill>
                  <a:srgbClr val="000099"/>
                </a:solidFill>
                <a:latin typeface="黑体" pitchFamily="49" charset="-122"/>
                <a:ea typeface="黑体" pitchFamily="49" charset="-122"/>
              </a:rPr>
              <a:t>隧道结的耦合</a:t>
            </a:r>
          </a:p>
        </p:txBody>
      </p:sp>
      <p:sp>
        <p:nvSpPr>
          <p:cNvPr id="267269" name="Rectangle 5"/>
          <p:cNvSpPr>
            <a:spLocks noChangeArrowheads="1"/>
          </p:cNvSpPr>
          <p:nvPr/>
        </p:nvSpPr>
        <p:spPr bwMode="auto">
          <a:xfrm>
            <a:off x="1692275" y="5085184"/>
            <a:ext cx="6415088" cy="630238"/>
          </a:xfrm>
          <a:prstGeom prst="rect">
            <a:avLst/>
          </a:prstGeom>
          <a:noFill/>
          <a:ln w="9525">
            <a:noFill/>
            <a:miter lim="800000"/>
            <a:headEnd/>
            <a:tailEnd/>
          </a:ln>
        </p:spPr>
        <p:txBody>
          <a:bodyPr/>
          <a:lstStyle/>
          <a:p>
            <a:pPr algn="ctr"/>
            <a:r>
              <a:rPr lang="zh-CN" altLang="en-US" sz="2700" dirty="0">
                <a:solidFill>
                  <a:srgbClr val="F20000"/>
                </a:solidFill>
                <a:latin typeface="黑体" pitchFamily="49" charset="-122"/>
                <a:ea typeface="黑体" pitchFamily="49" charset="-122"/>
              </a:rPr>
              <a:t>单原子</a:t>
            </a:r>
            <a:r>
              <a:rPr lang="en-US" altLang="zh-CN" sz="2700" dirty="0">
                <a:solidFill>
                  <a:srgbClr val="F20000"/>
                </a:solidFill>
                <a:latin typeface="黑体" pitchFamily="49" charset="-122"/>
                <a:ea typeface="黑体" pitchFamily="49" charset="-122"/>
              </a:rPr>
              <a:t>/</a:t>
            </a:r>
            <a:r>
              <a:rPr lang="zh-CN" altLang="en-US" sz="2700" dirty="0">
                <a:solidFill>
                  <a:srgbClr val="F20000"/>
                </a:solidFill>
                <a:latin typeface="黑体" pitchFamily="49" charset="-122"/>
                <a:ea typeface="黑体" pitchFamily="49" charset="-122"/>
              </a:rPr>
              <a:t>单分子尺度上的超快动力学过程</a:t>
            </a:r>
          </a:p>
        </p:txBody>
      </p:sp>
      <p:sp>
        <p:nvSpPr>
          <p:cNvPr id="267270" name="AutoShape 6"/>
          <p:cNvSpPr>
            <a:spLocks noChangeArrowheads="1"/>
          </p:cNvSpPr>
          <p:nvPr/>
        </p:nvSpPr>
        <p:spPr bwMode="auto">
          <a:xfrm>
            <a:off x="4402832" y="4437112"/>
            <a:ext cx="457200" cy="457200"/>
          </a:xfrm>
          <a:prstGeom prst="downArrow">
            <a:avLst>
              <a:gd name="adj1" fmla="val 50000"/>
              <a:gd name="adj2" fmla="val 25000"/>
            </a:avLst>
          </a:prstGeom>
          <a:solidFill>
            <a:schemeClr val="accent1"/>
          </a:solidFill>
          <a:ln w="9525">
            <a:noFill/>
            <a:miter lim="800000"/>
            <a:headEnd/>
            <a:tailEnd/>
          </a:ln>
        </p:spPr>
        <p:txBody>
          <a:bodyPr vert="eaVert" wrap="none" anchor="ctr"/>
          <a:lstStyle/>
          <a:p>
            <a:endParaRPr lang="zh-CN" altLang="en-US">
              <a:latin typeface="黑体" pitchFamily="49" charset="-122"/>
              <a:ea typeface="黑体" pitchFamily="49" charset="-122"/>
            </a:endParaRPr>
          </a:p>
        </p:txBody>
      </p:sp>
      <p:sp>
        <p:nvSpPr>
          <p:cNvPr id="71687" name="Text Box 7"/>
          <p:cNvSpPr txBox="1">
            <a:spLocks noChangeArrowheads="1"/>
          </p:cNvSpPr>
          <p:nvPr/>
        </p:nvSpPr>
        <p:spPr bwMode="auto">
          <a:xfrm>
            <a:off x="5181600" y="23002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
        <p:nvSpPr>
          <p:cNvPr id="8" name="TextBox 7"/>
          <p:cNvSpPr txBox="1"/>
          <p:nvPr/>
        </p:nvSpPr>
        <p:spPr>
          <a:xfrm>
            <a:off x="1979712" y="5877272"/>
            <a:ext cx="5616624" cy="461665"/>
          </a:xfrm>
          <a:prstGeom prst="rect">
            <a:avLst/>
          </a:prstGeom>
          <a:noFill/>
        </p:spPr>
        <p:txBody>
          <a:bodyPr wrap="square" rtlCol="0">
            <a:spAutoFit/>
          </a:bodyPr>
          <a:lstStyle/>
          <a:p>
            <a:pPr algn="ctr"/>
            <a:r>
              <a:rPr lang="en-US" altLang="zh-CN" sz="2400" b="1" dirty="0">
                <a:latin typeface="+mn-lt"/>
              </a:rPr>
              <a:t>“</a:t>
            </a:r>
            <a:r>
              <a:rPr lang="en-US" altLang="zh-CN" sz="2400" b="1" dirty="0" err="1">
                <a:latin typeface="+mn-lt"/>
              </a:rPr>
              <a:t>Femtosecond</a:t>
            </a:r>
            <a:r>
              <a:rPr lang="en-US" altLang="zh-CN" sz="2400" b="1" dirty="0" err="1"/>
              <a:t>-</a:t>
            </a:r>
            <a:r>
              <a:rPr lang="en-US" altLang="zh-CN" sz="2400" b="1" dirty="0" err="1">
                <a:latin typeface="+mn-lt"/>
                <a:cs typeface="Times New Roman"/>
              </a:rPr>
              <a:t>Å</a:t>
            </a:r>
            <a:r>
              <a:rPr lang="en-US" altLang="zh-CN" sz="2400" b="1" dirty="0" err="1">
                <a:latin typeface="+mn-lt"/>
              </a:rPr>
              <a:t>ngstr</a:t>
            </a:r>
            <a:r>
              <a:rPr lang="en-US" altLang="zh-CN" sz="2400" b="1" dirty="0" err="1">
                <a:latin typeface="+mn-lt"/>
                <a:cs typeface="Times New Roman"/>
              </a:rPr>
              <a:t>ö</a:t>
            </a:r>
            <a:r>
              <a:rPr lang="en-US" altLang="zh-CN" sz="2400" b="1" dirty="0" err="1">
                <a:latin typeface="+mn-lt"/>
              </a:rPr>
              <a:t>m</a:t>
            </a:r>
            <a:r>
              <a:rPr lang="en-US" altLang="zh-CN" sz="2400" b="1" dirty="0">
                <a:latin typeface="+mn-lt"/>
              </a:rPr>
              <a:t> technology”</a:t>
            </a:r>
            <a:endParaRPr lang="zh-CN" altLang="en-US" sz="2400" b="1" dirty="0">
              <a:latin typeface="+mn-lt"/>
            </a:endParaRPr>
          </a:p>
        </p:txBody>
      </p:sp>
      <p:sp>
        <p:nvSpPr>
          <p:cNvPr id="9" name="TextBox 8"/>
          <p:cNvSpPr txBox="1"/>
          <p:nvPr/>
        </p:nvSpPr>
        <p:spPr>
          <a:xfrm>
            <a:off x="251520" y="980728"/>
            <a:ext cx="3456384" cy="18158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600" dirty="0">
                <a:latin typeface="Arial Unicode MS" pitchFamily="34" charset="-122"/>
                <a:ea typeface="Arial Unicode MS" pitchFamily="34" charset="-122"/>
                <a:cs typeface="Arial Unicode MS" pitchFamily="34" charset="-122"/>
              </a:rPr>
              <a:t>H. </a:t>
            </a:r>
            <a:r>
              <a:rPr lang="en-US" altLang="zh-CN" sz="1600" dirty="0" err="1">
                <a:latin typeface="Arial Unicode MS" pitchFamily="34" charset="-122"/>
                <a:ea typeface="Arial Unicode MS" pitchFamily="34" charset="-122"/>
                <a:cs typeface="Arial Unicode MS" pitchFamily="34" charset="-122"/>
              </a:rPr>
              <a:t>Shigekawa</a:t>
            </a:r>
            <a:r>
              <a:rPr lang="en-US" altLang="zh-CN" sz="1600" dirty="0">
                <a:latin typeface="Arial Unicode MS" pitchFamily="34" charset="-122"/>
                <a:ea typeface="Arial Unicode MS" pitchFamily="34" charset="-122"/>
                <a:cs typeface="Arial Unicode MS" pitchFamily="34" charset="-122"/>
              </a:rPr>
              <a:t> (Univ. of Tsukuba)</a:t>
            </a:r>
            <a:endParaRPr lang="fr-FR" altLang="zh-CN" sz="1600" dirty="0">
              <a:latin typeface="Arial Unicode MS" pitchFamily="34" charset="-122"/>
              <a:ea typeface="Arial Unicode MS" pitchFamily="34" charset="-122"/>
              <a:cs typeface="Arial Unicode MS" pitchFamily="34" charset="-122"/>
            </a:endParaRPr>
          </a:p>
          <a:p>
            <a:r>
              <a:rPr lang="en-US" altLang="zh-CN" sz="1600" dirty="0">
                <a:latin typeface="Arial Unicode MS" pitchFamily="34" charset="-122"/>
                <a:ea typeface="Arial Unicode MS" pitchFamily="34" charset="-122"/>
                <a:cs typeface="Arial Unicode MS" pitchFamily="34" charset="-122"/>
              </a:rPr>
              <a:t>M. </a:t>
            </a:r>
            <a:r>
              <a:rPr lang="en-US" altLang="zh-CN" sz="1600" dirty="0" err="1">
                <a:latin typeface="Arial Unicode MS" pitchFamily="34" charset="-122"/>
                <a:ea typeface="Arial Unicode MS" pitchFamily="34" charset="-122"/>
                <a:cs typeface="Arial Unicode MS" pitchFamily="34" charset="-122"/>
              </a:rPr>
              <a:t>Wenderoth</a:t>
            </a:r>
            <a:r>
              <a:rPr lang="en-US" altLang="zh-CN" sz="1600" dirty="0">
                <a:latin typeface="Arial Unicode MS" pitchFamily="34" charset="-122"/>
                <a:ea typeface="Arial Unicode MS" pitchFamily="34" charset="-122"/>
                <a:cs typeface="Arial Unicode MS" pitchFamily="34" charset="-122"/>
              </a:rPr>
              <a:t> (Univ. of </a:t>
            </a:r>
            <a:r>
              <a:rPr lang="en-US" altLang="zh-CN" sz="1600" dirty="0" err="1">
                <a:latin typeface="Arial Unicode MS" pitchFamily="34" charset="-122"/>
                <a:ea typeface="Arial Unicode MS" pitchFamily="34" charset="-122"/>
                <a:cs typeface="Arial Unicode MS" pitchFamily="34" charset="-122"/>
              </a:rPr>
              <a:t>Göttingen</a:t>
            </a:r>
            <a:r>
              <a:rPr lang="en-US" altLang="zh-CN" sz="1600" dirty="0">
                <a:latin typeface="Arial Unicode MS" pitchFamily="34" charset="-122"/>
                <a:ea typeface="Arial Unicode MS" pitchFamily="34" charset="-122"/>
                <a:cs typeface="Arial Unicode MS" pitchFamily="34" charset="-122"/>
              </a:rPr>
              <a:t>)</a:t>
            </a:r>
          </a:p>
          <a:p>
            <a:r>
              <a:rPr lang="en-US" altLang="zh-CN" sz="1600" dirty="0" err="1">
                <a:latin typeface="Arial Unicode MS" pitchFamily="34" charset="-122"/>
                <a:ea typeface="Arial Unicode MS" pitchFamily="34" charset="-122"/>
                <a:cs typeface="Arial Unicode MS" pitchFamily="34" charset="-122"/>
              </a:rPr>
              <a:t>Huber&amp;Repp</a:t>
            </a:r>
            <a:r>
              <a:rPr lang="en-US" altLang="zh-CN" sz="1600" dirty="0">
                <a:latin typeface="Arial Unicode MS" pitchFamily="34" charset="-122"/>
                <a:ea typeface="Arial Unicode MS" pitchFamily="34" charset="-122"/>
                <a:cs typeface="Arial Unicode MS" pitchFamily="34" charset="-122"/>
              </a:rPr>
              <a:t> (Univ. of Regensburg)</a:t>
            </a:r>
          </a:p>
          <a:p>
            <a:r>
              <a:rPr lang="en-US" altLang="zh-CN" sz="1600" dirty="0">
                <a:latin typeface="Arial Unicode MS" pitchFamily="34" charset="-122"/>
                <a:ea typeface="Arial Unicode MS" pitchFamily="34" charset="-122"/>
                <a:cs typeface="Arial Unicode MS" pitchFamily="34" charset="-122"/>
              </a:rPr>
              <a:t>F. A. </a:t>
            </a:r>
            <a:r>
              <a:rPr lang="en-US" altLang="zh-CN" sz="1600" dirty="0" err="1">
                <a:latin typeface="Arial Unicode MS" pitchFamily="34" charset="-122"/>
                <a:ea typeface="Arial Unicode MS" pitchFamily="34" charset="-122"/>
                <a:cs typeface="Arial Unicode MS" pitchFamily="34" charset="-122"/>
              </a:rPr>
              <a:t>Hegmann</a:t>
            </a:r>
            <a:r>
              <a:rPr lang="en-US" altLang="zh-CN" sz="1600" dirty="0">
                <a:latin typeface="Arial Unicode MS" pitchFamily="34" charset="-122"/>
                <a:ea typeface="Arial Unicode MS" pitchFamily="34" charset="-122"/>
                <a:cs typeface="Arial Unicode MS" pitchFamily="34" charset="-122"/>
              </a:rPr>
              <a:t> (Univ. of Alberta)</a:t>
            </a:r>
          </a:p>
          <a:p>
            <a:r>
              <a:rPr lang="en-US" altLang="zh-CN" sz="1600" dirty="0">
                <a:latin typeface="Arial Unicode MS" pitchFamily="34" charset="-122"/>
                <a:ea typeface="Arial Unicode MS" pitchFamily="34" charset="-122"/>
                <a:cs typeface="Arial Unicode MS" pitchFamily="34" charset="-122"/>
              </a:rPr>
              <a:t>W. Ho (UC, Irvine)</a:t>
            </a:r>
          </a:p>
          <a:p>
            <a:r>
              <a:rPr lang="en-US" altLang="zh-CN" sz="1600" dirty="0">
                <a:latin typeface="Arial Unicode MS" pitchFamily="34" charset="-122"/>
                <a:ea typeface="Arial Unicode MS" pitchFamily="34" charset="-122"/>
                <a:cs typeface="Arial Unicode MS" pitchFamily="34" charset="-122"/>
              </a:rPr>
              <a:t>K. Morgenstern (RUB)</a:t>
            </a:r>
          </a:p>
          <a:p>
            <a:r>
              <a:rPr lang="en-US" altLang="zh-CN" sz="1600" dirty="0">
                <a:latin typeface="Arial Unicode MS" pitchFamily="34" charset="-122"/>
                <a:ea typeface="Arial Unicode MS" pitchFamily="34" charset="-122"/>
                <a:cs typeface="Arial Unicode MS" pitchFamily="34" charset="-122"/>
              </a:rPr>
              <a:t>……</a:t>
            </a:r>
            <a:endParaRPr lang="zh-CN" altLang="en-US" sz="1600" dirty="0">
              <a:latin typeface="Arial Unicode MS" pitchFamily="34" charset="-122"/>
              <a:ea typeface="Arial Unicode MS" pitchFamily="34" charset="-122"/>
              <a:cs typeface="Arial Unicode MS"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blinds(horizontal)">
                                      <p:cBhvr>
                                        <p:cTn id="7" dur="500"/>
                                        <p:tgtEl>
                                          <p:spTgt spid="2672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linds(horizontal)">
                                      <p:cBhvr>
                                        <p:cTn id="10" dur="500"/>
                                        <p:tgtEl>
                                          <p:spTgt spid="2672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0" grpId="0" animBg="1"/>
      <p:bldP spid="8" grpId="0"/>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600">
                <a:ea typeface="黑体" pitchFamily="49" charset="-122"/>
              </a:rPr>
              <a:t>Combined laser+STM</a:t>
            </a:r>
            <a:r>
              <a:rPr lang="zh-CN" altLang="en-US" sz="3600">
                <a:ea typeface="黑体" pitchFamily="49" charset="-122"/>
              </a:rPr>
              <a:t> </a:t>
            </a:r>
            <a:r>
              <a:rPr lang="en-US" altLang="zh-CN" sz="3600">
                <a:ea typeface="黑体" pitchFamily="49" charset="-122"/>
              </a:rPr>
              <a:t>system</a:t>
            </a:r>
          </a:p>
        </p:txBody>
      </p:sp>
      <p:pic>
        <p:nvPicPr>
          <p:cNvPr id="3076" name="Picture 4" descr="Homemade STM2"/>
          <p:cNvPicPr>
            <a:picLocks noChangeAspect="1" noChangeArrowheads="1"/>
          </p:cNvPicPr>
          <p:nvPr/>
        </p:nvPicPr>
        <p:blipFill>
          <a:blip r:embed="rId3"/>
          <a:srcRect/>
          <a:stretch>
            <a:fillRect/>
          </a:stretch>
        </p:blipFill>
        <p:spPr bwMode="auto">
          <a:xfrm>
            <a:off x="227013" y="1143000"/>
            <a:ext cx="3430587" cy="4572000"/>
          </a:xfrm>
          <a:prstGeom prst="rect">
            <a:avLst/>
          </a:prstGeom>
          <a:noFill/>
          <a:ln w="9525">
            <a:noFill/>
            <a:miter lim="800000"/>
            <a:headEnd/>
            <a:tailEnd/>
          </a:ln>
        </p:spPr>
      </p:pic>
      <p:graphicFrame>
        <p:nvGraphicFramePr>
          <p:cNvPr id="3074" name="Object 2"/>
          <p:cNvGraphicFramePr>
            <a:graphicFrameLocks noGrp="1" noChangeAspect="1"/>
          </p:cNvGraphicFramePr>
          <p:nvPr>
            <p:ph idx="1"/>
          </p:nvPr>
        </p:nvGraphicFramePr>
        <p:xfrm>
          <a:off x="5638800" y="962025"/>
          <a:ext cx="3886200" cy="2924175"/>
        </p:xfrm>
        <a:graphic>
          <a:graphicData uri="http://schemas.openxmlformats.org/presentationml/2006/ole">
            <mc:AlternateContent xmlns:mc="http://schemas.openxmlformats.org/markup-compatibility/2006">
              <mc:Choice xmlns:v="urn:schemas-microsoft-com:vml" Requires="v">
                <p:oleObj spid="_x0000_s3089" name="Graph" r:id="rId4" imgW="3901320" imgH="2935800" progId="Origin50.Graph">
                  <p:embed/>
                </p:oleObj>
              </mc:Choice>
              <mc:Fallback>
                <p:oleObj name="Graph" r:id="rId4" imgW="3901320" imgH="2935800" progId="Origin50.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962025"/>
                        <a:ext cx="3886200" cy="292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8344" name="TextBox 14"/>
          <p:cNvSpPr txBox="1">
            <a:spLocks noChangeArrowheads="1"/>
          </p:cNvSpPr>
          <p:nvPr/>
        </p:nvSpPr>
        <p:spPr bwMode="auto">
          <a:xfrm>
            <a:off x="6342063" y="3962400"/>
            <a:ext cx="2366353" cy="2031325"/>
          </a:xfrm>
          <a:prstGeom prst="rect">
            <a:avLst/>
          </a:prstGeom>
          <a:noFill/>
          <a:ln w="9525">
            <a:noFill/>
            <a:miter lim="800000"/>
            <a:headEnd/>
            <a:tailEnd/>
          </a:ln>
        </p:spPr>
        <p:txBody>
          <a:bodyPr wrap="none">
            <a:spAutoFit/>
          </a:bodyPr>
          <a:lstStyle/>
          <a:p>
            <a:pPr algn="l">
              <a:defRPr/>
            </a:pPr>
            <a:r>
              <a:rPr lang="zh-CN" altLang="en-US" sz="1800" dirty="0">
                <a:latin typeface="+mn-lt"/>
                <a:ea typeface="黑体" pitchFamily="49" charset="-122"/>
              </a:rPr>
              <a:t>热漂移</a:t>
            </a:r>
            <a:r>
              <a:rPr lang="en-US" altLang="zh-CN" sz="1800" dirty="0">
                <a:latin typeface="+mn-lt"/>
                <a:ea typeface="黑体" pitchFamily="49" charset="-122"/>
              </a:rPr>
              <a:t>:   &lt; 0.1 pm/min</a:t>
            </a:r>
          </a:p>
          <a:p>
            <a:pPr algn="l">
              <a:defRPr/>
            </a:pPr>
            <a:r>
              <a:rPr lang="en-US" altLang="zh-CN" sz="1800" dirty="0">
                <a:latin typeface="+mn-lt"/>
                <a:ea typeface="黑体" pitchFamily="49" charset="-122"/>
              </a:rPr>
              <a:t>z</a:t>
            </a:r>
            <a:r>
              <a:rPr lang="zh-CN" altLang="en-US" sz="1800" dirty="0">
                <a:latin typeface="+mn-lt"/>
                <a:ea typeface="黑体" pitchFamily="49" charset="-122"/>
              </a:rPr>
              <a:t>噪音：</a:t>
            </a:r>
            <a:r>
              <a:rPr lang="en-US" altLang="zh-CN" sz="1800" dirty="0">
                <a:latin typeface="+mn-lt"/>
                <a:ea typeface="黑体" pitchFamily="49" charset="-122"/>
              </a:rPr>
              <a:t>&lt; 2 pm</a:t>
            </a:r>
          </a:p>
          <a:p>
            <a:pPr algn="l">
              <a:defRPr/>
            </a:pPr>
            <a:r>
              <a:rPr lang="zh-CN" altLang="en-US" sz="1800" dirty="0">
                <a:latin typeface="+mn-lt"/>
                <a:ea typeface="黑体" pitchFamily="49" charset="-122"/>
              </a:rPr>
              <a:t>最小电流：</a:t>
            </a:r>
            <a:r>
              <a:rPr lang="en-US" altLang="zh-CN" sz="1800" dirty="0">
                <a:latin typeface="+mn-lt"/>
                <a:ea typeface="黑体" pitchFamily="49" charset="-122"/>
              </a:rPr>
              <a:t>17 </a:t>
            </a:r>
            <a:r>
              <a:rPr lang="en-US" altLang="zh-CN" sz="1800" dirty="0" err="1">
                <a:latin typeface="+mn-lt"/>
                <a:ea typeface="黑体" pitchFamily="49" charset="-122"/>
              </a:rPr>
              <a:t>pA</a:t>
            </a:r>
            <a:endParaRPr lang="en-US" altLang="zh-CN" sz="1800" dirty="0">
              <a:latin typeface="+mn-lt"/>
              <a:ea typeface="黑体" pitchFamily="49" charset="-122"/>
            </a:endParaRPr>
          </a:p>
          <a:p>
            <a:pPr algn="l">
              <a:defRPr/>
            </a:pPr>
            <a:r>
              <a:rPr lang="zh-CN" altLang="en-US" sz="1800" dirty="0">
                <a:latin typeface="+mn-lt"/>
                <a:ea typeface="黑体" pitchFamily="49" charset="-122"/>
              </a:rPr>
              <a:t>液氦消耗：</a:t>
            </a:r>
            <a:r>
              <a:rPr lang="en-US" altLang="zh-CN" sz="1800" dirty="0">
                <a:latin typeface="+mn-lt"/>
                <a:ea typeface="黑体" pitchFamily="49" charset="-122"/>
              </a:rPr>
              <a:t>1.4 L/day</a:t>
            </a:r>
          </a:p>
          <a:p>
            <a:pPr algn="l">
              <a:defRPr/>
            </a:pPr>
            <a:r>
              <a:rPr lang="zh-CN" altLang="en-US" sz="1800" dirty="0">
                <a:latin typeface="+mn-lt"/>
                <a:ea typeface="黑体" pitchFamily="49" charset="-122"/>
              </a:rPr>
              <a:t>工作温度：</a:t>
            </a:r>
            <a:r>
              <a:rPr lang="en-US" altLang="zh-CN" sz="1800" dirty="0">
                <a:latin typeface="+mn-lt"/>
                <a:ea typeface="黑体" pitchFamily="49" charset="-122"/>
              </a:rPr>
              <a:t>5.9 K</a:t>
            </a:r>
          </a:p>
          <a:p>
            <a:pPr algn="l">
              <a:defRPr/>
            </a:pPr>
            <a:r>
              <a:rPr lang="zh-CN" altLang="en-US" sz="1800" dirty="0">
                <a:latin typeface="+mn-lt"/>
                <a:ea typeface="黑体" pitchFamily="49" charset="-122"/>
              </a:rPr>
              <a:t>温度稳定性：</a:t>
            </a:r>
            <a:r>
              <a:rPr lang="en-US" altLang="zh-CN" sz="1800" dirty="0">
                <a:latin typeface="+mn-lt"/>
                <a:ea typeface="黑体" pitchFamily="49" charset="-122"/>
              </a:rPr>
              <a:t>&lt; 1 </a:t>
            </a:r>
            <a:r>
              <a:rPr lang="en-US" altLang="zh-CN" sz="1800" dirty="0" err="1">
                <a:latin typeface="+mn-lt"/>
                <a:ea typeface="黑体" pitchFamily="49" charset="-122"/>
              </a:rPr>
              <a:t>mK</a:t>
            </a:r>
            <a:endParaRPr lang="en-US" altLang="zh-CN" sz="1800" dirty="0">
              <a:latin typeface="+mn-lt"/>
              <a:ea typeface="黑体" pitchFamily="49" charset="-122"/>
            </a:endParaRPr>
          </a:p>
          <a:p>
            <a:pPr algn="l">
              <a:defRPr/>
            </a:pPr>
            <a:r>
              <a:rPr lang="zh-CN" altLang="en-US" sz="1800" dirty="0">
                <a:latin typeface="+mn-lt"/>
                <a:ea typeface="黑体" pitchFamily="49" charset="-122"/>
              </a:rPr>
              <a:t>透镜数值孔径</a:t>
            </a:r>
            <a:r>
              <a:rPr lang="en-US" altLang="zh-CN" sz="1800" dirty="0">
                <a:latin typeface="+mn-lt"/>
                <a:ea typeface="黑体" pitchFamily="49" charset="-122"/>
              </a:rPr>
              <a:t>: 0.38</a:t>
            </a:r>
          </a:p>
        </p:txBody>
      </p:sp>
      <p:pic>
        <p:nvPicPr>
          <p:cNvPr id="3078" name="图片 17"/>
          <p:cNvPicPr>
            <a:picLocks noChangeAspect="1"/>
          </p:cNvPicPr>
          <p:nvPr/>
        </p:nvPicPr>
        <p:blipFill>
          <a:blip r:embed="rId6"/>
          <a:srcRect/>
          <a:stretch>
            <a:fillRect/>
          </a:stretch>
        </p:blipFill>
        <p:spPr bwMode="auto">
          <a:xfrm>
            <a:off x="3810000" y="1066800"/>
            <a:ext cx="2016125" cy="2689225"/>
          </a:xfrm>
          <a:prstGeom prst="rect">
            <a:avLst/>
          </a:prstGeom>
          <a:noFill/>
          <a:ln w="9525">
            <a:noFill/>
            <a:miter lim="800000"/>
            <a:headEnd/>
            <a:tailEnd/>
          </a:ln>
        </p:spPr>
      </p:pic>
      <p:pic>
        <p:nvPicPr>
          <p:cNvPr id="3079" name="Picture 3"/>
          <p:cNvPicPr>
            <a:picLocks noChangeAspect="1" noChangeArrowheads="1"/>
          </p:cNvPicPr>
          <p:nvPr/>
        </p:nvPicPr>
        <p:blipFill>
          <a:blip r:embed="rId7"/>
          <a:srcRect/>
          <a:stretch>
            <a:fillRect/>
          </a:stretch>
        </p:blipFill>
        <p:spPr bwMode="auto">
          <a:xfrm>
            <a:off x="3810000" y="3784600"/>
            <a:ext cx="2160588" cy="2159000"/>
          </a:xfrm>
          <a:prstGeom prst="rect">
            <a:avLst/>
          </a:prstGeom>
          <a:noFill/>
          <a:ln w="9525">
            <a:noFill/>
            <a:miter lim="800000"/>
            <a:headEnd/>
            <a:tailEnd/>
          </a:ln>
        </p:spPr>
      </p:pic>
      <p:sp>
        <p:nvSpPr>
          <p:cNvPr id="3080" name="Text Box 16"/>
          <p:cNvSpPr txBox="1">
            <a:spLocks noChangeArrowheads="1"/>
          </p:cNvSpPr>
          <p:nvPr/>
        </p:nvSpPr>
        <p:spPr bwMode="auto">
          <a:xfrm>
            <a:off x="3937000" y="1689100"/>
            <a:ext cx="636588" cy="517525"/>
          </a:xfrm>
          <a:prstGeom prst="rect">
            <a:avLst/>
          </a:prstGeom>
          <a:noFill/>
          <a:ln w="9525">
            <a:noFill/>
            <a:miter lim="800000"/>
            <a:headEnd/>
            <a:tailEnd/>
          </a:ln>
        </p:spPr>
        <p:txBody>
          <a:bodyPr wrap="none">
            <a:spAutoFit/>
          </a:bodyPr>
          <a:lstStyle/>
          <a:p>
            <a:r>
              <a:rPr lang="en-US" altLang="zh-CN" sz="1400">
                <a:solidFill>
                  <a:schemeClr val="bg1"/>
                </a:solidFill>
              </a:rPr>
              <a:t>Piezo</a:t>
            </a:r>
          </a:p>
          <a:p>
            <a:r>
              <a:rPr lang="en-US" altLang="zh-CN" sz="1400">
                <a:solidFill>
                  <a:schemeClr val="bg1"/>
                </a:solidFill>
              </a:rPr>
              <a:t>motor</a:t>
            </a:r>
          </a:p>
        </p:txBody>
      </p:sp>
      <p:sp>
        <p:nvSpPr>
          <p:cNvPr id="3081" name="Text Box 17"/>
          <p:cNvSpPr txBox="1">
            <a:spLocks noChangeArrowheads="1"/>
          </p:cNvSpPr>
          <p:nvPr/>
        </p:nvSpPr>
        <p:spPr bwMode="auto">
          <a:xfrm>
            <a:off x="5383213" y="2349500"/>
            <a:ext cx="509587" cy="304800"/>
          </a:xfrm>
          <a:prstGeom prst="rect">
            <a:avLst/>
          </a:prstGeom>
          <a:noFill/>
          <a:ln w="9525">
            <a:noFill/>
            <a:miter lim="800000"/>
            <a:headEnd/>
            <a:tailEnd/>
          </a:ln>
        </p:spPr>
        <p:txBody>
          <a:bodyPr wrap="none">
            <a:spAutoFit/>
          </a:bodyPr>
          <a:lstStyle/>
          <a:p>
            <a:r>
              <a:rPr lang="en-US" altLang="zh-CN" sz="1400">
                <a:solidFill>
                  <a:schemeClr val="bg1"/>
                </a:solidFill>
              </a:rPr>
              <a:t>lens</a:t>
            </a:r>
          </a:p>
        </p:txBody>
      </p:sp>
      <p:sp>
        <p:nvSpPr>
          <p:cNvPr id="3082" name="Text Box 18"/>
          <p:cNvSpPr txBox="1">
            <a:spLocks noChangeArrowheads="1"/>
          </p:cNvSpPr>
          <p:nvPr/>
        </p:nvSpPr>
        <p:spPr bwMode="auto">
          <a:xfrm>
            <a:off x="3886200" y="5486400"/>
            <a:ext cx="1130300" cy="412750"/>
          </a:xfrm>
          <a:prstGeom prst="rect">
            <a:avLst/>
          </a:prstGeom>
          <a:noFill/>
          <a:ln w="9525">
            <a:noFill/>
            <a:miter lim="800000"/>
            <a:headEnd/>
            <a:tailEnd/>
          </a:ln>
        </p:spPr>
        <p:txBody>
          <a:bodyPr wrap="none">
            <a:spAutoFit/>
          </a:bodyPr>
          <a:lstStyle/>
          <a:p>
            <a:r>
              <a:rPr lang="en-US" altLang="zh-CN">
                <a:solidFill>
                  <a:schemeClr val="bg1"/>
                </a:solidFill>
              </a:rPr>
              <a:t>Au(111)</a:t>
            </a:r>
          </a:p>
        </p:txBody>
      </p:sp>
      <p:sp>
        <p:nvSpPr>
          <p:cNvPr id="3083" name="Text Box 20"/>
          <p:cNvSpPr txBox="1">
            <a:spLocks noChangeArrowheads="1"/>
          </p:cNvSpPr>
          <p:nvPr/>
        </p:nvSpPr>
        <p:spPr bwMode="auto">
          <a:xfrm>
            <a:off x="3757613" y="2895600"/>
            <a:ext cx="814387" cy="304800"/>
          </a:xfrm>
          <a:prstGeom prst="rect">
            <a:avLst/>
          </a:prstGeom>
          <a:noFill/>
          <a:ln w="9525">
            <a:noFill/>
            <a:miter lim="800000"/>
            <a:headEnd/>
            <a:tailEnd/>
          </a:ln>
        </p:spPr>
        <p:txBody>
          <a:bodyPr wrap="none">
            <a:spAutoFit/>
          </a:bodyPr>
          <a:lstStyle/>
          <a:p>
            <a:r>
              <a:rPr lang="en-US" altLang="zh-CN" sz="1400">
                <a:solidFill>
                  <a:schemeClr val="bg1"/>
                </a:solidFill>
              </a:rPr>
              <a:t>scanner</a:t>
            </a:r>
          </a:p>
        </p:txBody>
      </p:sp>
      <p:sp>
        <p:nvSpPr>
          <p:cNvPr id="398360" name="Text Box 24"/>
          <p:cNvSpPr txBox="1">
            <a:spLocks noChangeArrowheads="1"/>
          </p:cNvSpPr>
          <p:nvPr/>
        </p:nvSpPr>
        <p:spPr bwMode="auto">
          <a:xfrm>
            <a:off x="6705600" y="914400"/>
            <a:ext cx="1800225" cy="369888"/>
          </a:xfrm>
          <a:prstGeom prst="rect">
            <a:avLst/>
          </a:prstGeom>
          <a:noFill/>
          <a:ln w="9525">
            <a:noFill/>
            <a:miter lim="800000"/>
            <a:headEnd/>
            <a:tailEnd/>
          </a:ln>
          <a:effectLst/>
        </p:spPr>
        <p:txBody>
          <a:bodyPr wrap="none">
            <a:spAutoFit/>
          </a:bodyPr>
          <a:lstStyle/>
          <a:p>
            <a:pPr>
              <a:defRPr/>
            </a:pPr>
            <a:r>
              <a:rPr lang="en-US" altLang="zh-CN" dirty="0">
                <a:latin typeface="+mn-lt"/>
                <a:ea typeface="黑体" pitchFamily="49" charset="-122"/>
              </a:rPr>
              <a:t>Noise spectrum</a:t>
            </a:r>
          </a:p>
        </p:txBody>
      </p:sp>
      <p:sp>
        <p:nvSpPr>
          <p:cNvPr id="3085" name="AutoShape 25"/>
          <p:cNvSpPr>
            <a:spLocks/>
          </p:cNvSpPr>
          <p:nvPr/>
        </p:nvSpPr>
        <p:spPr bwMode="auto">
          <a:xfrm>
            <a:off x="4546600" y="1511300"/>
            <a:ext cx="76200" cy="762000"/>
          </a:xfrm>
          <a:prstGeom prst="leftBrace">
            <a:avLst>
              <a:gd name="adj1" fmla="val 83333"/>
              <a:gd name="adj2" fmla="val 50000"/>
            </a:avLst>
          </a:prstGeom>
          <a:noFill/>
          <a:ln w="12700">
            <a:solidFill>
              <a:schemeClr val="bg1"/>
            </a:solidFill>
            <a:round/>
            <a:headEnd/>
            <a:tailEnd/>
          </a:ln>
        </p:spPr>
        <p:txBody>
          <a:bodyPr wrap="none" anchor="ctr"/>
          <a:lstStyle/>
          <a:p>
            <a:endParaRPr lang="zh-CN" altLang="en-US"/>
          </a:p>
        </p:txBody>
      </p:sp>
      <p:sp>
        <p:nvSpPr>
          <p:cNvPr id="3086" name="AutoShape 26"/>
          <p:cNvSpPr>
            <a:spLocks/>
          </p:cNvSpPr>
          <p:nvPr/>
        </p:nvSpPr>
        <p:spPr bwMode="auto">
          <a:xfrm>
            <a:off x="4533900" y="2514600"/>
            <a:ext cx="76200" cy="1066800"/>
          </a:xfrm>
          <a:prstGeom prst="leftBrace">
            <a:avLst>
              <a:gd name="adj1" fmla="val 116667"/>
              <a:gd name="adj2" fmla="val 50000"/>
            </a:avLst>
          </a:prstGeom>
          <a:noFill/>
          <a:ln w="12700">
            <a:solidFill>
              <a:schemeClr val="bg1"/>
            </a:solidFill>
            <a:round/>
            <a:headEnd/>
            <a:tailEnd/>
          </a:ln>
        </p:spPr>
        <p:txBody>
          <a:bodyPr wrap="none" anchor="ctr"/>
          <a:lstStyle/>
          <a:p>
            <a:endParaRPr lang="zh-CN" altLang="en-US"/>
          </a:p>
        </p:txBody>
      </p:sp>
      <p:sp>
        <p:nvSpPr>
          <p:cNvPr id="3087" name="AutoShape 27"/>
          <p:cNvSpPr>
            <a:spLocks/>
          </p:cNvSpPr>
          <p:nvPr/>
        </p:nvSpPr>
        <p:spPr bwMode="auto">
          <a:xfrm>
            <a:off x="5346700" y="2209800"/>
            <a:ext cx="74613" cy="609600"/>
          </a:xfrm>
          <a:prstGeom prst="rightBrace">
            <a:avLst>
              <a:gd name="adj1" fmla="val 68085"/>
              <a:gd name="adj2" fmla="val 50000"/>
            </a:avLst>
          </a:prstGeom>
          <a:noFill/>
          <a:ln w="12700">
            <a:solidFill>
              <a:schemeClr val="bg1"/>
            </a:solidFill>
            <a:round/>
            <a:headEnd/>
            <a:tailEnd/>
          </a:ln>
        </p:spPr>
        <p:txBody>
          <a:bodyPr wrap="none" anchor="ctr"/>
          <a:lstStyle/>
          <a:p>
            <a:endParaRPr lang="zh-CN" altLang="en-US"/>
          </a:p>
        </p:txBody>
      </p:sp>
      <p:sp>
        <p:nvSpPr>
          <p:cNvPr id="3088" name="Line 28"/>
          <p:cNvSpPr>
            <a:spLocks noChangeShapeType="1"/>
          </p:cNvSpPr>
          <p:nvPr/>
        </p:nvSpPr>
        <p:spPr bwMode="auto">
          <a:xfrm>
            <a:off x="7239000" y="13716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89" name="Line 29"/>
          <p:cNvSpPr>
            <a:spLocks noChangeShapeType="1"/>
          </p:cNvSpPr>
          <p:nvPr/>
        </p:nvSpPr>
        <p:spPr bwMode="auto">
          <a:xfrm>
            <a:off x="8432800" y="15367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90" name="Text Box 10"/>
          <p:cNvSpPr txBox="1">
            <a:spLocks noChangeArrowheads="1"/>
          </p:cNvSpPr>
          <p:nvPr/>
        </p:nvSpPr>
        <p:spPr bwMode="auto">
          <a:xfrm>
            <a:off x="228600" y="1152525"/>
            <a:ext cx="1262063" cy="523875"/>
          </a:xfrm>
          <a:prstGeom prst="rect">
            <a:avLst/>
          </a:prstGeom>
          <a:solidFill>
            <a:schemeClr val="bg1">
              <a:alpha val="30196"/>
            </a:schemeClr>
          </a:solidFill>
          <a:ln w="9525">
            <a:noFill/>
            <a:miter lim="800000"/>
            <a:headEnd/>
            <a:tailEnd/>
          </a:ln>
        </p:spPr>
        <p:txBody>
          <a:bodyPr wrap="none">
            <a:spAutoFit/>
          </a:bodyPr>
          <a:lstStyle/>
          <a:p>
            <a:r>
              <a:rPr lang="en-US" altLang="zh-CN" sz="1400">
                <a:solidFill>
                  <a:srgbClr val="E6AA00"/>
                </a:solidFill>
              </a:rPr>
              <a:t>2014</a:t>
            </a:r>
            <a:r>
              <a:rPr lang="zh-CN" altLang="en-US" sz="1400">
                <a:solidFill>
                  <a:srgbClr val="E6AA00"/>
                </a:solidFill>
              </a:rPr>
              <a:t>年</a:t>
            </a:r>
            <a:r>
              <a:rPr lang="en-US" altLang="zh-CN" sz="1400">
                <a:solidFill>
                  <a:srgbClr val="E6AA00"/>
                </a:solidFill>
              </a:rPr>
              <a:t>11</a:t>
            </a:r>
            <a:r>
              <a:rPr lang="zh-CN" altLang="en-US" sz="1400">
                <a:solidFill>
                  <a:srgbClr val="E6AA00"/>
                </a:solidFill>
              </a:rPr>
              <a:t>月</a:t>
            </a:r>
          </a:p>
          <a:p>
            <a:r>
              <a:rPr lang="zh-CN" altLang="en-US" sz="1400">
                <a:solidFill>
                  <a:srgbClr val="E6AA00"/>
                </a:solidFill>
              </a:rPr>
              <a:t>完成安装调试</a:t>
            </a:r>
          </a:p>
        </p:txBody>
      </p:sp>
      <p:sp>
        <p:nvSpPr>
          <p:cNvPr id="22" name="Text Box 4"/>
          <p:cNvSpPr txBox="1">
            <a:spLocks noChangeArrowheads="1"/>
          </p:cNvSpPr>
          <p:nvPr/>
        </p:nvSpPr>
        <p:spPr bwMode="auto">
          <a:xfrm>
            <a:off x="1447800" y="6172200"/>
            <a:ext cx="650851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All the key components and electronics are home-made</a:t>
            </a:r>
            <a:endParaRPr lang="zh-CN" altLang="en-US" dirty="0">
              <a:solidFill>
                <a:schemeClr val="tx1"/>
              </a:solidFill>
              <a:ea typeface="黑体"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187450" y="2708275"/>
            <a:ext cx="7416800" cy="1431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l">
              <a:defRPr/>
            </a:pPr>
            <a: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t>表面物理的现状及发展趋势</a:t>
            </a:r>
            <a:b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br>
            <a:endPar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endParaRPr>
          </a:p>
        </p:txBody>
      </p:sp>
      <p:sp>
        <p:nvSpPr>
          <p:cNvPr id="15363" name="Text Box 3"/>
          <p:cNvSpPr txBox="1">
            <a:spLocks noChangeArrowheads="1"/>
          </p:cNvSpPr>
          <p:nvPr/>
        </p:nvSpPr>
        <p:spPr bwMode="auto">
          <a:xfrm>
            <a:off x="539750" y="1468438"/>
            <a:ext cx="2146300" cy="762000"/>
          </a:xfrm>
          <a:prstGeom prst="rect">
            <a:avLst/>
          </a:prstGeom>
          <a:noFill/>
          <a:ln w="9525">
            <a:noFill/>
            <a:miter lim="800000"/>
            <a:headEnd/>
            <a:tailEnd/>
          </a:ln>
        </p:spPr>
        <p:txBody>
          <a:bodyPr wrap="none">
            <a:spAutoFit/>
          </a:bodyPr>
          <a:lstStyle/>
          <a:p>
            <a:pPr algn="l"/>
            <a:r>
              <a:rPr kumimoji="0" lang="zh-CN" altLang="en-US" sz="4400" b="1">
                <a:latin typeface="黑体" pitchFamily="49" charset="-122"/>
                <a:ea typeface="黑体" pitchFamily="49" charset="-122"/>
              </a:rPr>
              <a:t>第一课</a:t>
            </a:r>
            <a:r>
              <a:rPr kumimoji="0" lang="en-US" altLang="zh-CN" sz="4400" b="1">
                <a:latin typeface="黑体" pitchFamily="49" charset="-122"/>
                <a:ea typeface="黑体" pitchFamily="49" charset="-122"/>
              </a:rPr>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6"/>
          <p:cNvPicPr>
            <a:picLocks noChangeAspect="1" noChangeArrowheads="1"/>
          </p:cNvPicPr>
          <p:nvPr/>
        </p:nvPicPr>
        <p:blipFill>
          <a:blip r:embed="rId2"/>
          <a:srcRect l="6000" t="8897" r="12000"/>
          <a:stretch>
            <a:fillRect/>
          </a:stretch>
        </p:blipFill>
        <p:spPr bwMode="auto">
          <a:xfrm>
            <a:off x="152400" y="1219200"/>
            <a:ext cx="3429000" cy="2676525"/>
          </a:xfrm>
          <a:prstGeom prst="rect">
            <a:avLst/>
          </a:prstGeom>
          <a:noFill/>
          <a:ln w="9525">
            <a:noFill/>
            <a:miter lim="800000"/>
            <a:headEnd/>
            <a:tailEnd/>
          </a:ln>
        </p:spPr>
      </p:pic>
      <p:sp>
        <p:nvSpPr>
          <p:cNvPr id="7270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a:ea typeface="黑体" pitchFamily="49" charset="-122"/>
              </a:rPr>
              <a:t>Coupling ultrafast laser with SPM</a:t>
            </a:r>
            <a:endParaRPr lang="zh-CN" altLang="en-US" sz="3200">
              <a:ea typeface="黑体" pitchFamily="49" charset="-122"/>
            </a:endParaRPr>
          </a:p>
        </p:txBody>
      </p:sp>
      <p:sp>
        <p:nvSpPr>
          <p:cNvPr id="225" name="矩形 224"/>
          <p:cNvSpPr/>
          <p:nvPr/>
        </p:nvSpPr>
        <p:spPr>
          <a:xfrm>
            <a:off x="2157413" y="4048125"/>
            <a:ext cx="1571625" cy="19288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93" name="矩形 92"/>
          <p:cNvSpPr/>
          <p:nvPr/>
        </p:nvSpPr>
        <p:spPr>
          <a:xfrm>
            <a:off x="3729038" y="1905000"/>
            <a:ext cx="5214937" cy="40719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dirty="0"/>
          </a:p>
        </p:txBody>
      </p:sp>
      <p:cxnSp>
        <p:nvCxnSpPr>
          <p:cNvPr id="7" name="直接连接符 6"/>
          <p:cNvCxnSpPr>
            <a:stCxn id="96" idx="1"/>
          </p:cNvCxnSpPr>
          <p:nvPr/>
        </p:nvCxnSpPr>
        <p:spPr>
          <a:xfrm rot="10800000">
            <a:off x="4467225" y="2322513"/>
            <a:ext cx="25558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4312444" y="2216944"/>
            <a:ext cx="295275" cy="223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3901281" y="2909094"/>
            <a:ext cx="11525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843463" y="5464175"/>
            <a:ext cx="950912" cy="369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a:p>
        </p:txBody>
      </p:sp>
      <p:cxnSp>
        <p:nvCxnSpPr>
          <p:cNvPr id="25" name="直接连接符 24"/>
          <p:cNvCxnSpPr/>
          <p:nvPr/>
        </p:nvCxnSpPr>
        <p:spPr>
          <a:xfrm rot="10800000" flipV="1">
            <a:off x="2554288" y="5749925"/>
            <a:ext cx="35718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251075" y="5548313"/>
            <a:ext cx="357188"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249488" y="4471988"/>
            <a:ext cx="428625"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2001044" y="5212557"/>
            <a:ext cx="1079500" cy="111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0800000" flipV="1">
            <a:off x="1554163" y="4535488"/>
            <a:ext cx="766762" cy="2682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4038" y="5265738"/>
            <a:ext cx="4286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p>
        </p:txBody>
      </p:sp>
      <p:grpSp>
        <p:nvGrpSpPr>
          <p:cNvPr id="72720" name="组合 53"/>
          <p:cNvGrpSpPr>
            <a:grpSpLocks/>
          </p:cNvGrpSpPr>
          <p:nvPr/>
        </p:nvGrpSpPr>
        <p:grpSpPr bwMode="auto">
          <a:xfrm>
            <a:off x="696913" y="4641850"/>
            <a:ext cx="142875" cy="571500"/>
            <a:chOff x="571472" y="2143116"/>
            <a:chExt cx="143670" cy="571504"/>
          </a:xfrm>
        </p:grpSpPr>
        <p:cxnSp>
          <p:nvCxnSpPr>
            <p:cNvPr id="43" name="直接连接符 42"/>
            <p:cNvCxnSpPr/>
            <p:nvPr/>
          </p:nvCxnSpPr>
          <p:spPr>
            <a:xfrm rot="16200000" flipH="1">
              <a:off x="321638" y="2392950"/>
              <a:ext cx="571504" cy="7183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394266" y="2393744"/>
              <a:ext cx="569916" cy="7183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71472" y="2143116"/>
              <a:ext cx="14367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rot="5400000">
            <a:off x="2728913" y="41910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840038" y="5564188"/>
            <a:ext cx="285750" cy="2857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2723" name="TextBox 79"/>
          <p:cNvSpPr txBox="1">
            <a:spLocks noChangeArrowheads="1"/>
          </p:cNvSpPr>
          <p:nvPr/>
        </p:nvSpPr>
        <p:spPr bwMode="auto">
          <a:xfrm>
            <a:off x="7694613" y="2200275"/>
            <a:ext cx="1239837" cy="274638"/>
          </a:xfrm>
          <a:prstGeom prst="rect">
            <a:avLst/>
          </a:prstGeom>
          <a:noFill/>
          <a:ln w="9525">
            <a:noFill/>
            <a:miter lim="800000"/>
            <a:headEnd/>
            <a:tailEnd/>
          </a:ln>
        </p:spPr>
        <p:txBody>
          <a:bodyPr wrap="none">
            <a:spAutoFit/>
          </a:bodyPr>
          <a:lstStyle/>
          <a:p>
            <a:r>
              <a:rPr lang="en-US" altLang="zh-CN" sz="1200">
                <a:latin typeface="Calibri" pitchFamily="34" charset="0"/>
              </a:rPr>
              <a:t>Ti:Sapphire Laser</a:t>
            </a:r>
          </a:p>
        </p:txBody>
      </p:sp>
      <p:sp>
        <p:nvSpPr>
          <p:cNvPr id="72724" name="TextBox 106"/>
          <p:cNvSpPr txBox="1">
            <a:spLocks noChangeArrowheads="1"/>
          </p:cNvSpPr>
          <p:nvPr/>
        </p:nvSpPr>
        <p:spPr bwMode="auto">
          <a:xfrm>
            <a:off x="442913" y="4343400"/>
            <a:ext cx="658812" cy="274638"/>
          </a:xfrm>
          <a:prstGeom prst="rect">
            <a:avLst/>
          </a:prstGeom>
          <a:noFill/>
          <a:ln w="9525">
            <a:noFill/>
            <a:miter lim="800000"/>
            <a:headEnd/>
            <a:tailEnd/>
          </a:ln>
        </p:spPr>
        <p:txBody>
          <a:bodyPr wrap="none">
            <a:spAutoFit/>
          </a:bodyPr>
          <a:lstStyle/>
          <a:p>
            <a:r>
              <a:rPr lang="en-US" altLang="zh-CN" sz="1200">
                <a:latin typeface="Calibri" pitchFamily="34" charset="0"/>
              </a:rPr>
              <a:t>STM tip</a:t>
            </a:r>
          </a:p>
        </p:txBody>
      </p:sp>
      <p:sp>
        <p:nvSpPr>
          <p:cNvPr id="72725" name="TextBox 107"/>
          <p:cNvSpPr txBox="1">
            <a:spLocks noChangeArrowheads="1"/>
          </p:cNvSpPr>
          <p:nvPr/>
        </p:nvSpPr>
        <p:spPr bwMode="auto">
          <a:xfrm>
            <a:off x="463550" y="5405438"/>
            <a:ext cx="857250" cy="276225"/>
          </a:xfrm>
          <a:prstGeom prst="rect">
            <a:avLst/>
          </a:prstGeom>
          <a:noFill/>
          <a:ln w="9525">
            <a:noFill/>
            <a:miter lim="800000"/>
            <a:headEnd/>
            <a:tailEnd/>
          </a:ln>
        </p:spPr>
        <p:txBody>
          <a:bodyPr>
            <a:spAutoFit/>
          </a:bodyPr>
          <a:lstStyle/>
          <a:p>
            <a:r>
              <a:rPr lang="en-US" altLang="zh-CN" sz="1200">
                <a:latin typeface="Calibri" pitchFamily="34" charset="0"/>
              </a:rPr>
              <a:t>Sample</a:t>
            </a:r>
          </a:p>
        </p:txBody>
      </p:sp>
      <p:sp>
        <p:nvSpPr>
          <p:cNvPr id="72726" name="TextBox 49"/>
          <p:cNvSpPr txBox="1">
            <a:spLocks noChangeArrowheads="1"/>
          </p:cNvSpPr>
          <p:nvPr/>
        </p:nvSpPr>
        <p:spPr bwMode="auto">
          <a:xfrm>
            <a:off x="1228725" y="4486275"/>
            <a:ext cx="327025" cy="276225"/>
          </a:xfrm>
          <a:prstGeom prst="rect">
            <a:avLst/>
          </a:prstGeom>
          <a:noFill/>
          <a:ln w="9525">
            <a:noFill/>
            <a:miter lim="800000"/>
            <a:headEnd/>
            <a:tailEnd/>
          </a:ln>
        </p:spPr>
        <p:txBody>
          <a:bodyPr wrap="none">
            <a:spAutoFit/>
          </a:bodyPr>
          <a:lstStyle/>
          <a:p>
            <a:r>
              <a:rPr lang="en-US" altLang="zh-CN" sz="1200">
                <a:latin typeface="Calibri" pitchFamily="34" charset="0"/>
              </a:rPr>
              <a:t>L0</a:t>
            </a:r>
          </a:p>
        </p:txBody>
      </p:sp>
      <p:sp>
        <p:nvSpPr>
          <p:cNvPr id="72727" name="矩形 50"/>
          <p:cNvSpPr>
            <a:spLocks noChangeArrowheads="1"/>
          </p:cNvSpPr>
          <p:nvPr/>
        </p:nvSpPr>
        <p:spPr bwMode="auto">
          <a:xfrm>
            <a:off x="2081213" y="4200525"/>
            <a:ext cx="790575" cy="276225"/>
          </a:xfrm>
          <a:prstGeom prst="rect">
            <a:avLst/>
          </a:prstGeom>
          <a:noFill/>
          <a:ln w="9525">
            <a:noFill/>
            <a:miter lim="800000"/>
            <a:headEnd/>
            <a:tailEnd/>
          </a:ln>
        </p:spPr>
        <p:txBody>
          <a:bodyPr wrap="none">
            <a:spAutoFit/>
          </a:bodyPr>
          <a:lstStyle/>
          <a:p>
            <a:r>
              <a:rPr lang="en-US" altLang="zh-CN" sz="1200">
                <a:latin typeface="Calibri" pitchFamily="34" charset="0"/>
              </a:rPr>
              <a:t>Periscope</a:t>
            </a:r>
          </a:p>
        </p:txBody>
      </p:sp>
      <p:sp>
        <p:nvSpPr>
          <p:cNvPr id="72728" name="矩形 52"/>
          <p:cNvSpPr>
            <a:spLocks noChangeArrowheads="1"/>
          </p:cNvSpPr>
          <p:nvPr/>
        </p:nvSpPr>
        <p:spPr bwMode="auto">
          <a:xfrm>
            <a:off x="5800725" y="1931988"/>
            <a:ext cx="571500" cy="276225"/>
          </a:xfrm>
          <a:prstGeom prst="rect">
            <a:avLst/>
          </a:prstGeom>
          <a:noFill/>
          <a:ln w="9525">
            <a:noFill/>
            <a:miter lim="800000"/>
            <a:headEnd/>
            <a:tailEnd/>
          </a:ln>
        </p:spPr>
        <p:txBody>
          <a:bodyPr>
            <a:spAutoFit/>
          </a:bodyPr>
          <a:lstStyle/>
          <a:p>
            <a:r>
              <a:rPr lang="en-US" altLang="zh-CN" sz="1200">
                <a:latin typeface="Calibri" pitchFamily="34" charset="0"/>
              </a:rPr>
              <a:t>M2</a:t>
            </a:r>
          </a:p>
        </p:txBody>
      </p:sp>
      <p:sp>
        <p:nvSpPr>
          <p:cNvPr id="72729" name="TextBox 55"/>
          <p:cNvSpPr txBox="1">
            <a:spLocks noChangeArrowheads="1"/>
          </p:cNvSpPr>
          <p:nvPr/>
        </p:nvSpPr>
        <p:spPr bwMode="auto">
          <a:xfrm>
            <a:off x="4070350" y="2128838"/>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M3</a:t>
            </a:r>
          </a:p>
        </p:txBody>
      </p:sp>
      <p:cxnSp>
        <p:nvCxnSpPr>
          <p:cNvPr id="14" name="直接连接符 13"/>
          <p:cNvCxnSpPr/>
          <p:nvPr/>
        </p:nvCxnSpPr>
        <p:spPr>
          <a:xfrm rot="10800000">
            <a:off x="2871788" y="4333875"/>
            <a:ext cx="1116012" cy="47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72732" idx="2"/>
          </p:cNvCxnSpPr>
          <p:nvPr/>
        </p:nvCxnSpPr>
        <p:spPr>
          <a:xfrm rot="16200000" flipH="1">
            <a:off x="2197894" y="5012532"/>
            <a:ext cx="1416050" cy="365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2732" name="TextBox 56"/>
          <p:cNvSpPr txBox="1">
            <a:spLocks noChangeArrowheads="1"/>
          </p:cNvSpPr>
          <p:nvPr/>
        </p:nvSpPr>
        <p:spPr bwMode="auto">
          <a:xfrm>
            <a:off x="2690813" y="404812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M6</a:t>
            </a:r>
          </a:p>
        </p:txBody>
      </p:sp>
      <p:cxnSp>
        <p:nvCxnSpPr>
          <p:cNvPr id="61" name="直接连接符 60"/>
          <p:cNvCxnSpPr/>
          <p:nvPr/>
        </p:nvCxnSpPr>
        <p:spPr>
          <a:xfrm flipV="1">
            <a:off x="1638300" y="4691063"/>
            <a:ext cx="896938" cy="3063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785144" y="5071269"/>
            <a:ext cx="107156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320925" y="5619750"/>
            <a:ext cx="250031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rot="10800000" flipV="1">
            <a:off x="892175" y="5000625"/>
            <a:ext cx="785813" cy="214313"/>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V="1">
            <a:off x="768350" y="4821238"/>
            <a:ext cx="766763" cy="4286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738" name="TextBox 155"/>
          <p:cNvSpPr txBox="1">
            <a:spLocks noChangeArrowheads="1"/>
          </p:cNvSpPr>
          <p:nvPr/>
        </p:nvSpPr>
        <p:spPr bwMode="auto">
          <a:xfrm>
            <a:off x="7729538" y="2476500"/>
            <a:ext cx="1214437" cy="276225"/>
          </a:xfrm>
          <a:prstGeom prst="rect">
            <a:avLst/>
          </a:prstGeom>
          <a:noFill/>
          <a:ln w="9525">
            <a:noFill/>
            <a:miter lim="800000"/>
            <a:headEnd/>
            <a:tailEnd/>
          </a:ln>
        </p:spPr>
        <p:txBody>
          <a:bodyPr>
            <a:spAutoFit/>
          </a:bodyPr>
          <a:lstStyle/>
          <a:p>
            <a:r>
              <a:rPr lang="en-US" altLang="zh-CN" sz="1200">
                <a:latin typeface="Calibri" pitchFamily="34" charset="0"/>
              </a:rPr>
              <a:t>IR: 690-1020nm</a:t>
            </a:r>
          </a:p>
        </p:txBody>
      </p:sp>
      <p:sp>
        <p:nvSpPr>
          <p:cNvPr id="72739" name="矩形 156"/>
          <p:cNvSpPr>
            <a:spLocks noChangeArrowheads="1"/>
          </p:cNvSpPr>
          <p:nvPr/>
        </p:nvSpPr>
        <p:spPr bwMode="auto">
          <a:xfrm>
            <a:off x="2820988" y="5762625"/>
            <a:ext cx="4794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BS2</a:t>
            </a:r>
          </a:p>
        </p:txBody>
      </p:sp>
      <p:sp>
        <p:nvSpPr>
          <p:cNvPr id="72" name="矩形 71"/>
          <p:cNvSpPr/>
          <p:nvPr/>
        </p:nvSpPr>
        <p:spPr>
          <a:xfrm rot="20689979">
            <a:off x="1839913" y="4446588"/>
            <a:ext cx="138112" cy="579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400"/>
          </a:p>
        </p:txBody>
      </p:sp>
      <p:sp>
        <p:nvSpPr>
          <p:cNvPr id="72741" name="矩形 73"/>
          <p:cNvSpPr>
            <a:spLocks noChangeArrowheads="1"/>
          </p:cNvSpPr>
          <p:nvPr/>
        </p:nvSpPr>
        <p:spPr bwMode="auto">
          <a:xfrm>
            <a:off x="1327150" y="4183063"/>
            <a:ext cx="754063" cy="274637"/>
          </a:xfrm>
          <a:prstGeom prst="rect">
            <a:avLst/>
          </a:prstGeom>
          <a:noFill/>
          <a:ln w="9525">
            <a:noFill/>
            <a:miter lim="800000"/>
            <a:headEnd/>
            <a:tailEnd/>
          </a:ln>
        </p:spPr>
        <p:txBody>
          <a:bodyPr wrap="none">
            <a:spAutoFit/>
          </a:bodyPr>
          <a:lstStyle/>
          <a:p>
            <a:r>
              <a:rPr lang="en-US" altLang="zh-CN" sz="1200">
                <a:latin typeface="Calibri" pitchFamily="34" charset="0"/>
              </a:rPr>
              <a:t>Viewport</a:t>
            </a:r>
          </a:p>
        </p:txBody>
      </p:sp>
      <p:cxnSp>
        <p:nvCxnSpPr>
          <p:cNvPr id="77" name="直接连接符 76"/>
          <p:cNvCxnSpPr/>
          <p:nvPr/>
        </p:nvCxnSpPr>
        <p:spPr>
          <a:xfrm rot="10800000" flipV="1">
            <a:off x="820738" y="4786313"/>
            <a:ext cx="102870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20738" y="5249863"/>
            <a:ext cx="785812" cy="1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弧形 88"/>
          <p:cNvSpPr/>
          <p:nvPr/>
        </p:nvSpPr>
        <p:spPr>
          <a:xfrm rot="892795">
            <a:off x="1106488" y="5054600"/>
            <a:ext cx="214312" cy="428625"/>
          </a:xfrm>
          <a:prstGeom prst="arc">
            <a:avLst>
              <a:gd name="adj1" fmla="val 16200000"/>
              <a:gd name="adj2" fmla="val 199428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400"/>
          </a:p>
        </p:txBody>
      </p:sp>
      <p:sp>
        <p:nvSpPr>
          <p:cNvPr id="72745" name="TextBox 89"/>
          <p:cNvSpPr txBox="1">
            <a:spLocks noChangeArrowheads="1"/>
          </p:cNvSpPr>
          <p:nvPr/>
        </p:nvSpPr>
        <p:spPr bwMode="auto">
          <a:xfrm>
            <a:off x="1258888" y="5013325"/>
            <a:ext cx="466725" cy="260350"/>
          </a:xfrm>
          <a:prstGeom prst="rect">
            <a:avLst/>
          </a:prstGeom>
          <a:noFill/>
          <a:ln w="9525">
            <a:noFill/>
            <a:miter lim="800000"/>
            <a:headEnd/>
            <a:tailEnd/>
          </a:ln>
        </p:spPr>
        <p:txBody>
          <a:bodyPr wrap="none">
            <a:spAutoFit/>
          </a:bodyPr>
          <a:lstStyle/>
          <a:p>
            <a:r>
              <a:rPr lang="en-US" altLang="zh-CN" sz="1100">
                <a:latin typeface="Calibri" pitchFamily="34" charset="0"/>
              </a:rPr>
              <a:t>17°</a:t>
            </a:r>
          </a:p>
        </p:txBody>
      </p:sp>
      <p:sp>
        <p:nvSpPr>
          <p:cNvPr id="72746" name="TextBox 99"/>
          <p:cNvSpPr txBox="1">
            <a:spLocks noChangeArrowheads="1"/>
          </p:cNvSpPr>
          <p:nvPr/>
        </p:nvSpPr>
        <p:spPr bwMode="auto">
          <a:xfrm>
            <a:off x="4832350" y="5405438"/>
            <a:ext cx="1036638" cy="457200"/>
          </a:xfrm>
          <a:prstGeom prst="rect">
            <a:avLst/>
          </a:prstGeom>
          <a:noFill/>
          <a:ln w="9525">
            <a:noFill/>
            <a:miter lim="800000"/>
            <a:headEnd/>
            <a:tailEnd/>
          </a:ln>
        </p:spPr>
        <p:txBody>
          <a:bodyPr wrap="none">
            <a:spAutoFit/>
          </a:bodyPr>
          <a:lstStyle/>
          <a:p>
            <a:r>
              <a:rPr lang="en-US" altLang="zh-CN" sz="1200">
                <a:latin typeface="Calibri" pitchFamily="34" charset="0"/>
              </a:rPr>
              <a:t>       CCD&amp;</a:t>
            </a:r>
          </a:p>
          <a:p>
            <a:r>
              <a:rPr lang="en-US" altLang="zh-CN" sz="1200">
                <a:latin typeface="Calibri" pitchFamily="34" charset="0"/>
              </a:rPr>
              <a:t>Spectrometer</a:t>
            </a:r>
          </a:p>
        </p:txBody>
      </p:sp>
      <p:cxnSp>
        <p:nvCxnSpPr>
          <p:cNvPr id="109" name="直接连接符 108"/>
          <p:cNvCxnSpPr/>
          <p:nvPr/>
        </p:nvCxnSpPr>
        <p:spPr>
          <a:xfrm rot="5400000">
            <a:off x="4479131" y="5495132"/>
            <a:ext cx="357187" cy="2857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748" name="TextBox 110"/>
          <p:cNvSpPr txBox="1">
            <a:spLocks noChangeArrowheads="1"/>
          </p:cNvSpPr>
          <p:nvPr/>
        </p:nvSpPr>
        <p:spPr bwMode="auto">
          <a:xfrm>
            <a:off x="2249488" y="5762625"/>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M8</a:t>
            </a:r>
          </a:p>
        </p:txBody>
      </p:sp>
      <p:sp>
        <p:nvSpPr>
          <p:cNvPr id="112" name="矩形 111"/>
          <p:cNvSpPr/>
          <p:nvPr/>
        </p:nvSpPr>
        <p:spPr>
          <a:xfrm>
            <a:off x="4487863" y="4957763"/>
            <a:ext cx="357187" cy="2143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00" dirty="0">
              <a:solidFill>
                <a:schemeClr val="tx1"/>
              </a:solidFill>
            </a:endParaRPr>
          </a:p>
        </p:txBody>
      </p:sp>
      <p:sp>
        <p:nvSpPr>
          <p:cNvPr id="72750" name="TextBox 117"/>
          <p:cNvSpPr txBox="1">
            <a:spLocks noChangeArrowheads="1"/>
          </p:cNvSpPr>
          <p:nvPr/>
        </p:nvSpPr>
        <p:spPr bwMode="auto">
          <a:xfrm>
            <a:off x="4586288" y="4048125"/>
            <a:ext cx="452437" cy="276225"/>
          </a:xfrm>
          <a:prstGeom prst="rect">
            <a:avLst/>
          </a:prstGeom>
          <a:noFill/>
          <a:ln w="9525">
            <a:noFill/>
            <a:miter lim="800000"/>
            <a:headEnd/>
            <a:tailEnd/>
          </a:ln>
        </p:spPr>
        <p:txBody>
          <a:bodyPr>
            <a:spAutoFit/>
          </a:bodyPr>
          <a:lstStyle/>
          <a:p>
            <a:r>
              <a:rPr lang="en-US" altLang="zh-CN" sz="1200">
                <a:latin typeface="Calibri" pitchFamily="34" charset="0"/>
              </a:rPr>
              <a:t>L3 </a:t>
            </a:r>
          </a:p>
        </p:txBody>
      </p:sp>
      <p:sp>
        <p:nvSpPr>
          <p:cNvPr id="72751" name="TextBox 119"/>
          <p:cNvSpPr txBox="1">
            <a:spLocks noChangeArrowheads="1"/>
          </p:cNvSpPr>
          <p:nvPr/>
        </p:nvSpPr>
        <p:spPr bwMode="auto">
          <a:xfrm>
            <a:off x="3300413" y="5762625"/>
            <a:ext cx="452437" cy="276225"/>
          </a:xfrm>
          <a:prstGeom prst="rect">
            <a:avLst/>
          </a:prstGeom>
          <a:noFill/>
          <a:ln w="9525">
            <a:noFill/>
            <a:miter lim="800000"/>
            <a:headEnd/>
            <a:tailEnd/>
          </a:ln>
        </p:spPr>
        <p:txBody>
          <a:bodyPr>
            <a:spAutoFit/>
          </a:bodyPr>
          <a:lstStyle/>
          <a:p>
            <a:r>
              <a:rPr lang="en-US" altLang="zh-CN" sz="1200">
                <a:latin typeface="Calibri" pitchFamily="34" charset="0"/>
              </a:rPr>
              <a:t>L4 </a:t>
            </a:r>
          </a:p>
        </p:txBody>
      </p:sp>
      <p:sp>
        <p:nvSpPr>
          <p:cNvPr id="96" name="矩形 95"/>
          <p:cNvSpPr/>
          <p:nvPr/>
        </p:nvSpPr>
        <p:spPr>
          <a:xfrm>
            <a:off x="7035800" y="2181225"/>
            <a:ext cx="500063"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BBO</a:t>
            </a:r>
          </a:p>
        </p:txBody>
      </p:sp>
      <p:sp>
        <p:nvSpPr>
          <p:cNvPr id="97" name="矩形 96"/>
          <p:cNvSpPr/>
          <p:nvPr/>
        </p:nvSpPr>
        <p:spPr>
          <a:xfrm>
            <a:off x="7775575" y="2200275"/>
            <a:ext cx="1096963" cy="30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25" name="直接连接符 124"/>
          <p:cNvCxnSpPr/>
          <p:nvPr/>
        </p:nvCxnSpPr>
        <p:spPr>
          <a:xfrm>
            <a:off x="7535863" y="2262188"/>
            <a:ext cx="25082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16200000" flipH="1">
            <a:off x="5834063" y="2203450"/>
            <a:ext cx="311150" cy="26987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6200000" flipH="1">
            <a:off x="5811838" y="28956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5400000">
            <a:off x="5607844" y="2690019"/>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929313" y="3046413"/>
            <a:ext cx="12604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7158038" y="2905125"/>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HeNe Laser</a:t>
            </a:r>
          </a:p>
        </p:txBody>
      </p:sp>
      <p:cxnSp>
        <p:nvCxnSpPr>
          <p:cNvPr id="150" name="直接连接符 149"/>
          <p:cNvCxnSpPr/>
          <p:nvPr/>
        </p:nvCxnSpPr>
        <p:spPr>
          <a:xfrm rot="10800000">
            <a:off x="4310063" y="3268663"/>
            <a:ext cx="287337" cy="3238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5815013" y="3316288"/>
            <a:ext cx="325437" cy="231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cxnSp>
        <p:nvCxnSpPr>
          <p:cNvPr id="155" name="直接连接符 154"/>
          <p:cNvCxnSpPr/>
          <p:nvPr/>
        </p:nvCxnSpPr>
        <p:spPr>
          <a:xfrm>
            <a:off x="4468813" y="3467100"/>
            <a:ext cx="1331912"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2763" name="矩形 170"/>
          <p:cNvSpPr>
            <a:spLocks noChangeArrowheads="1"/>
          </p:cNvSpPr>
          <p:nvPr/>
        </p:nvSpPr>
        <p:spPr bwMode="auto">
          <a:xfrm>
            <a:off x="4086225" y="3048000"/>
            <a:ext cx="4286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BS1</a:t>
            </a:r>
          </a:p>
        </p:txBody>
      </p:sp>
      <p:cxnSp>
        <p:nvCxnSpPr>
          <p:cNvPr id="174" name="直接连接符 173"/>
          <p:cNvCxnSpPr/>
          <p:nvPr/>
        </p:nvCxnSpPr>
        <p:spPr>
          <a:xfrm rot="16200000" flipV="1">
            <a:off x="3875088" y="3767137"/>
            <a:ext cx="285750" cy="2762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022725" y="3905250"/>
            <a:ext cx="19081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5022850" y="3725863"/>
            <a:ext cx="71438" cy="35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185" name="矩形 184"/>
          <p:cNvSpPr/>
          <p:nvPr/>
        </p:nvSpPr>
        <p:spPr>
          <a:xfrm>
            <a:off x="5932488" y="3762375"/>
            <a:ext cx="42862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P.D.</a:t>
            </a:r>
          </a:p>
        </p:txBody>
      </p:sp>
      <p:sp>
        <p:nvSpPr>
          <p:cNvPr id="72768" name="TextBox 185"/>
          <p:cNvSpPr txBox="1">
            <a:spLocks noChangeArrowheads="1"/>
          </p:cNvSpPr>
          <p:nvPr/>
        </p:nvSpPr>
        <p:spPr bwMode="auto">
          <a:xfrm>
            <a:off x="4854575" y="4057650"/>
            <a:ext cx="450850" cy="274638"/>
          </a:xfrm>
          <a:prstGeom prst="rect">
            <a:avLst/>
          </a:prstGeom>
          <a:noFill/>
          <a:ln w="9525">
            <a:noFill/>
            <a:miter lim="800000"/>
            <a:headEnd/>
            <a:tailEnd/>
          </a:ln>
        </p:spPr>
        <p:txBody>
          <a:bodyPr wrap="none">
            <a:spAutoFit/>
          </a:bodyPr>
          <a:lstStyle/>
          <a:p>
            <a:r>
              <a:rPr lang="en-US" altLang="zh-CN" sz="1200">
                <a:latin typeface="Calibri" pitchFamily="34" charset="0"/>
              </a:rPr>
              <a:t>BBO</a:t>
            </a:r>
          </a:p>
        </p:txBody>
      </p:sp>
      <p:sp>
        <p:nvSpPr>
          <p:cNvPr id="72769" name="矩形 187"/>
          <p:cNvSpPr>
            <a:spLocks noChangeArrowheads="1"/>
          </p:cNvSpPr>
          <p:nvPr/>
        </p:nvSpPr>
        <p:spPr bwMode="auto">
          <a:xfrm>
            <a:off x="4513263" y="4405313"/>
            <a:ext cx="425450" cy="274637"/>
          </a:xfrm>
          <a:prstGeom prst="rect">
            <a:avLst/>
          </a:prstGeom>
          <a:noFill/>
          <a:ln w="9525">
            <a:noFill/>
            <a:miter lim="800000"/>
            <a:headEnd/>
            <a:tailEnd/>
          </a:ln>
        </p:spPr>
        <p:txBody>
          <a:bodyPr wrap="none">
            <a:spAutoFit/>
          </a:bodyPr>
          <a:lstStyle/>
          <a:p>
            <a:r>
              <a:rPr lang="en-US" altLang="zh-CN" sz="1200">
                <a:latin typeface="Calibri" pitchFamily="34" charset="0"/>
              </a:rPr>
              <a:t>R.R.</a:t>
            </a:r>
          </a:p>
        </p:txBody>
      </p:sp>
      <p:sp>
        <p:nvSpPr>
          <p:cNvPr id="72770" name="TextBox 190"/>
          <p:cNvSpPr txBox="1">
            <a:spLocks noChangeArrowheads="1"/>
          </p:cNvSpPr>
          <p:nvPr/>
        </p:nvSpPr>
        <p:spPr bwMode="auto">
          <a:xfrm>
            <a:off x="2463800" y="469106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M9</a:t>
            </a:r>
          </a:p>
        </p:txBody>
      </p:sp>
      <p:sp>
        <p:nvSpPr>
          <p:cNvPr id="72771" name="TextBox 191"/>
          <p:cNvSpPr txBox="1">
            <a:spLocks noChangeArrowheads="1"/>
          </p:cNvSpPr>
          <p:nvPr/>
        </p:nvSpPr>
        <p:spPr bwMode="auto">
          <a:xfrm>
            <a:off x="5943600" y="2771775"/>
            <a:ext cx="392113" cy="274638"/>
          </a:xfrm>
          <a:prstGeom prst="rect">
            <a:avLst/>
          </a:prstGeom>
          <a:noFill/>
          <a:ln w="9525">
            <a:noFill/>
            <a:miter lim="800000"/>
            <a:headEnd/>
            <a:tailEnd/>
          </a:ln>
        </p:spPr>
        <p:txBody>
          <a:bodyPr wrap="none">
            <a:spAutoFit/>
          </a:bodyPr>
          <a:lstStyle/>
          <a:p>
            <a:r>
              <a:rPr lang="en-US" altLang="zh-CN" sz="1200">
                <a:latin typeface="Calibri" pitchFamily="34" charset="0"/>
              </a:rPr>
              <a:t>M1</a:t>
            </a:r>
          </a:p>
        </p:txBody>
      </p:sp>
      <p:sp>
        <p:nvSpPr>
          <p:cNvPr id="72772" name="TextBox 192"/>
          <p:cNvSpPr txBox="1">
            <a:spLocks noChangeArrowheads="1"/>
          </p:cNvSpPr>
          <p:nvPr/>
        </p:nvSpPr>
        <p:spPr bwMode="auto">
          <a:xfrm>
            <a:off x="3700463" y="382111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M7</a:t>
            </a:r>
          </a:p>
        </p:txBody>
      </p:sp>
      <p:sp>
        <p:nvSpPr>
          <p:cNvPr id="72773" name="TextBox 193"/>
          <p:cNvSpPr txBox="1">
            <a:spLocks noChangeArrowheads="1"/>
          </p:cNvSpPr>
          <p:nvPr/>
        </p:nvSpPr>
        <p:spPr bwMode="auto">
          <a:xfrm>
            <a:off x="4371975" y="5772150"/>
            <a:ext cx="469900" cy="274638"/>
          </a:xfrm>
          <a:prstGeom prst="rect">
            <a:avLst/>
          </a:prstGeom>
          <a:noFill/>
          <a:ln w="9525">
            <a:noFill/>
            <a:miter lim="800000"/>
            <a:headEnd/>
            <a:tailEnd/>
          </a:ln>
        </p:spPr>
        <p:txBody>
          <a:bodyPr wrap="none">
            <a:spAutoFit/>
          </a:bodyPr>
          <a:lstStyle/>
          <a:p>
            <a:r>
              <a:rPr lang="en-US" altLang="zh-CN" sz="1200">
                <a:latin typeface="Calibri" pitchFamily="34" charset="0"/>
              </a:rPr>
              <a:t>M10</a:t>
            </a:r>
          </a:p>
        </p:txBody>
      </p:sp>
      <p:sp>
        <p:nvSpPr>
          <p:cNvPr id="195" name="矩形 194"/>
          <p:cNvSpPr/>
          <p:nvPr/>
        </p:nvSpPr>
        <p:spPr>
          <a:xfrm>
            <a:off x="6515100" y="2136775"/>
            <a:ext cx="71438"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5" name="TextBox 197"/>
          <p:cNvSpPr txBox="1">
            <a:spLocks noChangeArrowheads="1"/>
          </p:cNvSpPr>
          <p:nvPr/>
        </p:nvSpPr>
        <p:spPr bwMode="auto">
          <a:xfrm>
            <a:off x="6300788" y="2476500"/>
            <a:ext cx="422275" cy="274638"/>
          </a:xfrm>
          <a:prstGeom prst="rect">
            <a:avLst/>
          </a:prstGeom>
          <a:noFill/>
          <a:ln w="9525">
            <a:noFill/>
            <a:miter lim="800000"/>
            <a:headEnd/>
            <a:tailEnd/>
          </a:ln>
        </p:spPr>
        <p:txBody>
          <a:bodyPr wrap="none">
            <a:spAutoFit/>
          </a:bodyPr>
          <a:lstStyle/>
          <a:p>
            <a:r>
              <a:rPr lang="en-US" altLang="zh-CN" sz="1200">
                <a:latin typeface="Calibri" pitchFamily="34" charset="0"/>
              </a:rPr>
              <a:t>P.R.</a:t>
            </a:r>
          </a:p>
        </p:txBody>
      </p:sp>
      <p:sp>
        <p:nvSpPr>
          <p:cNvPr id="199" name="矩形 198"/>
          <p:cNvSpPr/>
          <p:nvPr/>
        </p:nvSpPr>
        <p:spPr>
          <a:xfrm>
            <a:off x="5300663" y="3316288"/>
            <a:ext cx="46037" cy="250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7" name="TextBox 199"/>
          <p:cNvSpPr txBox="1">
            <a:spLocks noChangeArrowheads="1"/>
          </p:cNvSpPr>
          <p:nvPr/>
        </p:nvSpPr>
        <p:spPr bwMode="auto">
          <a:xfrm>
            <a:off x="5110163" y="3082925"/>
            <a:ext cx="398462"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1/4</a:t>
            </a:r>
          </a:p>
        </p:txBody>
      </p:sp>
      <p:sp>
        <p:nvSpPr>
          <p:cNvPr id="204" name="流程图: 延期 203"/>
          <p:cNvSpPr>
            <a:spLocks noChangeArrowheads="1"/>
          </p:cNvSpPr>
          <p:nvPr/>
        </p:nvSpPr>
        <p:spPr bwMode="auto">
          <a:xfrm rot="10800000">
            <a:off x="4633913" y="36909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5" name="流程图: 延期 204"/>
          <p:cNvSpPr>
            <a:spLocks noChangeArrowheads="1"/>
          </p:cNvSpPr>
          <p:nvPr/>
        </p:nvSpPr>
        <p:spPr bwMode="auto">
          <a:xfrm rot="10800000">
            <a:off x="3443288" y="54054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6" name="流程图: 延期 205"/>
          <p:cNvSpPr/>
          <p:nvPr/>
        </p:nvSpPr>
        <p:spPr>
          <a:xfrm rot="20479054">
            <a:off x="1558925" y="4681538"/>
            <a:ext cx="76200" cy="444500"/>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222" name="直接连接符 221"/>
          <p:cNvCxnSpPr/>
          <p:nvPr/>
        </p:nvCxnSpPr>
        <p:spPr>
          <a:xfrm rot="5400000" flipH="1" flipV="1">
            <a:off x="4442619" y="5404644"/>
            <a:ext cx="428625" cy="1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2782" name="矩形 134"/>
          <p:cNvSpPr>
            <a:spLocks noChangeArrowheads="1"/>
          </p:cNvSpPr>
          <p:nvPr/>
        </p:nvSpPr>
        <p:spPr bwMode="auto">
          <a:xfrm>
            <a:off x="6086475" y="3297238"/>
            <a:ext cx="896938" cy="274637"/>
          </a:xfrm>
          <a:prstGeom prst="rect">
            <a:avLst/>
          </a:prstGeom>
          <a:noFill/>
          <a:ln w="9525">
            <a:noFill/>
            <a:miter lim="800000"/>
            <a:headEnd/>
            <a:tailEnd/>
          </a:ln>
        </p:spPr>
        <p:txBody>
          <a:bodyPr wrap="none">
            <a:spAutoFit/>
          </a:bodyPr>
          <a:lstStyle/>
          <a:p>
            <a:r>
              <a:rPr lang="en-US" altLang="zh-CN" sz="1200">
                <a:latin typeface="Calibri" pitchFamily="34" charset="0"/>
              </a:rPr>
              <a:t>Delay stage</a:t>
            </a:r>
          </a:p>
        </p:txBody>
      </p:sp>
      <p:cxnSp>
        <p:nvCxnSpPr>
          <p:cNvPr id="183" name="直接连接符 182"/>
          <p:cNvCxnSpPr/>
          <p:nvPr/>
        </p:nvCxnSpPr>
        <p:spPr>
          <a:xfrm rot="5400000">
            <a:off x="3547269" y="3872707"/>
            <a:ext cx="936625" cy="1587"/>
          </a:xfrm>
          <a:prstGeom prst="line">
            <a:avLst/>
          </a:prstGeom>
          <a:ln/>
        </p:spPr>
        <p:style>
          <a:lnRef idx="1">
            <a:schemeClr val="accent6"/>
          </a:lnRef>
          <a:fillRef idx="0">
            <a:schemeClr val="accent6"/>
          </a:fillRef>
          <a:effectRef idx="0">
            <a:schemeClr val="accent6"/>
          </a:effectRef>
          <a:fontRef idx="minor">
            <a:schemeClr val="tx1"/>
          </a:fontRef>
        </p:style>
      </p:cxnSp>
      <p:sp>
        <p:nvSpPr>
          <p:cNvPr id="72784" name="TextBox 186"/>
          <p:cNvSpPr txBox="1">
            <a:spLocks noChangeArrowheads="1"/>
          </p:cNvSpPr>
          <p:nvPr/>
        </p:nvSpPr>
        <p:spPr bwMode="auto">
          <a:xfrm>
            <a:off x="6372225" y="1905000"/>
            <a:ext cx="398463"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1/2</a:t>
            </a:r>
          </a:p>
        </p:txBody>
      </p:sp>
      <p:grpSp>
        <p:nvGrpSpPr>
          <p:cNvPr id="72785" name="组合 215"/>
          <p:cNvGrpSpPr>
            <a:grpSpLocks/>
          </p:cNvGrpSpPr>
          <p:nvPr/>
        </p:nvGrpSpPr>
        <p:grpSpPr bwMode="auto">
          <a:xfrm>
            <a:off x="5157788" y="2201863"/>
            <a:ext cx="285750" cy="241300"/>
            <a:chOff x="857224" y="142852"/>
            <a:chExt cx="357190" cy="357984"/>
          </a:xfrm>
        </p:grpSpPr>
        <p:sp>
          <p:nvSpPr>
            <p:cNvPr id="189" name="椭圆 188"/>
            <p:cNvSpPr/>
            <p:nvPr/>
          </p:nvSpPr>
          <p:spPr>
            <a:xfrm>
              <a:off x="857224" y="142852"/>
              <a:ext cx="357190" cy="357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96" name="直接连接符 195"/>
            <p:cNvCxnSpPr>
              <a:stCxn id="189" idx="0"/>
              <a:endCxn id="189" idx="4"/>
            </p:cNvCxnSpPr>
            <p:nvPr/>
          </p:nvCxnSpPr>
          <p:spPr>
            <a:xfrm rot="16200000" flipH="1">
              <a:off x="856827" y="321844"/>
              <a:ext cx="357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9" idx="2"/>
              <a:endCxn id="189" idx="6"/>
            </p:cNvCxnSpPr>
            <p:nvPr/>
          </p:nvCxnSpPr>
          <p:spPr>
            <a:xfrm rot="10800000" flipH="1">
              <a:off x="857224" y="321844"/>
              <a:ext cx="357190" cy="23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89" idx="1"/>
              <a:endCxn id="189" idx="5"/>
            </p:cNvCxnSpPr>
            <p:nvPr/>
          </p:nvCxnSpPr>
          <p:spPr>
            <a:xfrm rot="16200000" flipH="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9" idx="3"/>
              <a:endCxn id="189" idx="7"/>
            </p:cNvCxnSpPr>
            <p:nvPr/>
          </p:nvCxnSpPr>
          <p:spPr>
            <a:xfrm rot="5400000" flipH="1" flipV="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72786" name="TextBox 216"/>
          <p:cNvSpPr txBox="1">
            <a:spLocks noChangeArrowheads="1"/>
          </p:cNvSpPr>
          <p:nvPr/>
        </p:nvSpPr>
        <p:spPr bwMode="auto">
          <a:xfrm>
            <a:off x="5014913" y="2414588"/>
            <a:ext cx="714375" cy="276225"/>
          </a:xfrm>
          <a:prstGeom prst="rect">
            <a:avLst/>
          </a:prstGeom>
          <a:noFill/>
          <a:ln w="9525">
            <a:noFill/>
            <a:miter lim="800000"/>
            <a:headEnd/>
            <a:tailEnd/>
          </a:ln>
        </p:spPr>
        <p:txBody>
          <a:bodyPr>
            <a:spAutoFit/>
          </a:bodyPr>
          <a:lstStyle/>
          <a:p>
            <a:r>
              <a:rPr lang="en-US" altLang="zh-CN" sz="1200">
                <a:latin typeface="Calibri" pitchFamily="34" charset="0"/>
              </a:rPr>
              <a:t>chopper </a:t>
            </a:r>
          </a:p>
        </p:txBody>
      </p:sp>
      <p:sp>
        <p:nvSpPr>
          <p:cNvPr id="218" name="任意多边形 217"/>
          <p:cNvSpPr/>
          <p:nvPr/>
        </p:nvSpPr>
        <p:spPr>
          <a:xfrm>
            <a:off x="3586163"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9" name="任意多边形 218"/>
          <p:cNvSpPr/>
          <p:nvPr/>
        </p:nvSpPr>
        <p:spPr>
          <a:xfrm>
            <a:off x="3228975"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cxnSp>
        <p:nvCxnSpPr>
          <p:cNvPr id="221" name="直接箭头连接符 220"/>
          <p:cNvCxnSpPr/>
          <p:nvPr/>
        </p:nvCxnSpPr>
        <p:spPr>
          <a:xfrm>
            <a:off x="3371850" y="4191000"/>
            <a:ext cx="28575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0" name="TextBox 222"/>
          <p:cNvSpPr txBox="1">
            <a:spLocks noChangeArrowheads="1"/>
          </p:cNvSpPr>
          <p:nvPr/>
        </p:nvSpPr>
        <p:spPr bwMode="auto">
          <a:xfrm>
            <a:off x="3371850" y="3905250"/>
            <a:ext cx="320675" cy="276225"/>
          </a:xfrm>
          <a:prstGeom prst="rect">
            <a:avLst/>
          </a:prstGeom>
          <a:noFill/>
          <a:ln w="9525">
            <a:noFill/>
            <a:miter lim="800000"/>
            <a:headEnd/>
            <a:tailEnd/>
          </a:ln>
        </p:spPr>
        <p:txBody>
          <a:bodyPr wrap="none">
            <a:spAutoFit/>
          </a:bodyPr>
          <a:lstStyle/>
          <a:p>
            <a:r>
              <a:rPr lang="en-US" altLang="zh-CN" sz="1200">
                <a:latin typeface="Calibri" pitchFamily="34" charset="0"/>
              </a:rPr>
              <a:t>T</a:t>
            </a:r>
            <a:r>
              <a:rPr lang="en-US" altLang="zh-CN" sz="900">
                <a:latin typeface="Calibri" pitchFamily="34" charset="0"/>
              </a:rPr>
              <a:t>d</a:t>
            </a:r>
            <a:endParaRPr lang="en-US" altLang="zh-CN" sz="1200">
              <a:latin typeface="Calibri" pitchFamily="34" charset="0"/>
            </a:endParaRPr>
          </a:p>
        </p:txBody>
      </p:sp>
      <p:cxnSp>
        <p:nvCxnSpPr>
          <p:cNvPr id="245" name="直接箭头连接符 244"/>
          <p:cNvCxnSpPr/>
          <p:nvPr/>
        </p:nvCxnSpPr>
        <p:spPr>
          <a:xfrm rot="5400000">
            <a:off x="4761706" y="3332957"/>
            <a:ext cx="142875"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5400000" flipH="1" flipV="1">
            <a:off x="4763294" y="3555207"/>
            <a:ext cx="1428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nvGrpSpPr>
          <p:cNvPr id="72793" name="组合 256"/>
          <p:cNvGrpSpPr>
            <a:grpSpLocks/>
          </p:cNvGrpSpPr>
          <p:nvPr/>
        </p:nvGrpSpPr>
        <p:grpSpPr bwMode="auto">
          <a:xfrm>
            <a:off x="5729288" y="2190750"/>
            <a:ext cx="3175" cy="284163"/>
            <a:chOff x="1142182" y="1715282"/>
            <a:chExt cx="3176" cy="284958"/>
          </a:xfrm>
        </p:grpSpPr>
        <p:cxnSp>
          <p:nvCxnSpPr>
            <p:cNvPr id="258" name="直接箭头连接符 257"/>
            <p:cNvCxnSpPr/>
            <p:nvPr/>
          </p:nvCxnSpPr>
          <p:spPr>
            <a:xfrm rot="5400000">
              <a:off x="1071338" y="1786126"/>
              <a:ext cx="1432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5400000" flipH="1" flipV="1">
              <a:off x="1072926" y="1927809"/>
              <a:ext cx="143275" cy="15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0" name="矩形 259"/>
          <p:cNvSpPr/>
          <p:nvPr/>
        </p:nvSpPr>
        <p:spPr>
          <a:xfrm>
            <a:off x="4014788" y="5432425"/>
            <a:ext cx="71437" cy="357188"/>
          </a:xfrm>
          <a:prstGeom prst="rect">
            <a:avLst/>
          </a:prstGeom>
          <a:solidFill>
            <a:schemeClr val="bg2">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95" name="TextBox 260"/>
          <p:cNvSpPr txBox="1">
            <a:spLocks noChangeArrowheads="1"/>
          </p:cNvSpPr>
          <p:nvPr/>
        </p:nvSpPr>
        <p:spPr bwMode="auto">
          <a:xfrm>
            <a:off x="3800475" y="57721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cxnSp>
        <p:nvCxnSpPr>
          <p:cNvPr id="271" name="直接连接符 270"/>
          <p:cNvCxnSpPr/>
          <p:nvPr/>
        </p:nvCxnSpPr>
        <p:spPr>
          <a:xfrm rot="10800000">
            <a:off x="4048125" y="3392488"/>
            <a:ext cx="395288" cy="31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5400000">
            <a:off x="3863181" y="3253582"/>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798" name="TextBox 272"/>
          <p:cNvSpPr txBox="1">
            <a:spLocks noChangeArrowheads="1"/>
          </p:cNvSpPr>
          <p:nvPr/>
        </p:nvSpPr>
        <p:spPr bwMode="auto">
          <a:xfrm>
            <a:off x="3744913" y="3190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M4</a:t>
            </a:r>
          </a:p>
        </p:txBody>
      </p:sp>
      <p:cxnSp>
        <p:nvCxnSpPr>
          <p:cNvPr id="275" name="直接连接符 274"/>
          <p:cNvCxnSpPr/>
          <p:nvPr/>
        </p:nvCxnSpPr>
        <p:spPr>
          <a:xfrm rot="5400000">
            <a:off x="3957638" y="3979863"/>
            <a:ext cx="1042987"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800" name="组合 275"/>
          <p:cNvGrpSpPr>
            <a:grpSpLocks/>
          </p:cNvGrpSpPr>
          <p:nvPr/>
        </p:nvGrpSpPr>
        <p:grpSpPr bwMode="auto">
          <a:xfrm>
            <a:off x="4318000" y="4405313"/>
            <a:ext cx="285750" cy="285750"/>
            <a:chOff x="7349287" y="4557000"/>
            <a:chExt cx="357406" cy="351757"/>
          </a:xfrm>
        </p:grpSpPr>
        <p:sp>
          <p:nvSpPr>
            <p:cNvPr id="277" name="椭圆 276"/>
            <p:cNvSpPr>
              <a:spLocks noChangeArrowheads="1"/>
            </p:cNvSpPr>
            <p:nvPr/>
          </p:nvSpPr>
          <p:spPr bwMode="auto">
            <a:xfrm rot="-2769311" flipH="1" flipV="1">
              <a:off x="7445913" y="4554176"/>
              <a:ext cx="164153" cy="357406"/>
            </a:xfrm>
            <a:prstGeom prst="ellipse">
              <a:avLst/>
            </a:prstGeom>
            <a:solidFill>
              <a:schemeClr val="bg1"/>
            </a:solidFill>
            <a:ln w="25400" algn="ctr">
              <a:solidFill>
                <a:srgbClr val="385D8A"/>
              </a:solidFill>
              <a:round/>
              <a:headEnd/>
              <a:tailEnd/>
            </a:ln>
          </p:spPr>
          <p:txBody>
            <a:bodyPr rot="10800000" vert="eaVert" anchor="ctr"/>
            <a:lstStyle/>
            <a:p>
              <a:pPr fontAlgn="auto">
                <a:spcBef>
                  <a:spcPts val="0"/>
                </a:spcBef>
                <a:spcAft>
                  <a:spcPts val="0"/>
                </a:spcAft>
                <a:defRPr/>
              </a:pPr>
              <a:endParaRPr lang="zh-CN" altLang="en-US" sz="1600">
                <a:solidFill>
                  <a:schemeClr val="lt1"/>
                </a:solidFill>
                <a:latin typeface="+mn-lt"/>
                <a:ea typeface="+mn-ea"/>
              </a:endParaRPr>
            </a:p>
          </p:txBody>
        </p:sp>
        <p:sp>
          <p:nvSpPr>
            <p:cNvPr id="278" name="椭圆 277"/>
            <p:cNvSpPr/>
            <p:nvPr/>
          </p:nvSpPr>
          <p:spPr>
            <a:xfrm rot="13007387" flipH="1" flipV="1">
              <a:off x="7452538" y="4557000"/>
              <a:ext cx="140977" cy="351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p>
          </p:txBody>
        </p:sp>
      </p:grpSp>
      <p:sp>
        <p:nvSpPr>
          <p:cNvPr id="72801" name="TextBox 278"/>
          <p:cNvSpPr txBox="1">
            <a:spLocks noChangeArrowheads="1"/>
          </p:cNvSpPr>
          <p:nvPr/>
        </p:nvSpPr>
        <p:spPr bwMode="auto">
          <a:xfrm>
            <a:off x="4443413" y="4960938"/>
            <a:ext cx="471487" cy="228600"/>
          </a:xfrm>
          <a:prstGeom prst="rect">
            <a:avLst/>
          </a:prstGeom>
          <a:noFill/>
          <a:ln w="9525">
            <a:noFill/>
            <a:miter lim="800000"/>
            <a:headEnd/>
            <a:tailEnd/>
          </a:ln>
        </p:spPr>
        <p:txBody>
          <a:bodyPr wrap="none">
            <a:spAutoFit/>
          </a:bodyPr>
          <a:lstStyle/>
          <a:p>
            <a:r>
              <a:rPr lang="en-US" altLang="zh-CN" sz="900">
                <a:latin typeface="Calibri" pitchFamily="34" charset="0"/>
              </a:rPr>
              <a:t>CMOS</a:t>
            </a:r>
          </a:p>
        </p:txBody>
      </p:sp>
      <p:sp>
        <p:nvSpPr>
          <p:cNvPr id="72802" name="矩形 279"/>
          <p:cNvSpPr>
            <a:spLocks noChangeArrowheads="1"/>
          </p:cNvSpPr>
          <p:nvPr/>
        </p:nvSpPr>
        <p:spPr bwMode="auto">
          <a:xfrm>
            <a:off x="5773738" y="3297238"/>
            <a:ext cx="465137" cy="274637"/>
          </a:xfrm>
          <a:prstGeom prst="rect">
            <a:avLst/>
          </a:prstGeom>
          <a:noFill/>
          <a:ln w="9525">
            <a:noFill/>
            <a:miter lim="800000"/>
            <a:headEnd/>
            <a:tailEnd/>
          </a:ln>
        </p:spPr>
        <p:txBody>
          <a:bodyPr>
            <a:spAutoFit/>
          </a:bodyPr>
          <a:lstStyle/>
          <a:p>
            <a:r>
              <a:rPr lang="en-US" altLang="zh-CN" sz="1200">
                <a:latin typeface="Calibri" pitchFamily="34" charset="0"/>
              </a:rPr>
              <a:t>R.R.</a:t>
            </a:r>
          </a:p>
        </p:txBody>
      </p:sp>
      <p:cxnSp>
        <p:nvCxnSpPr>
          <p:cNvPr id="127" name="直接箭头连接符 126"/>
          <p:cNvCxnSpPr/>
          <p:nvPr/>
        </p:nvCxnSpPr>
        <p:spPr>
          <a:xfrm rot="10800000">
            <a:off x="6810375" y="2225675"/>
            <a:ext cx="214313"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2804" name="组合 162"/>
          <p:cNvGrpSpPr>
            <a:grpSpLocks/>
          </p:cNvGrpSpPr>
          <p:nvPr/>
        </p:nvGrpSpPr>
        <p:grpSpPr bwMode="auto">
          <a:xfrm>
            <a:off x="6086475" y="2173288"/>
            <a:ext cx="407988" cy="292100"/>
            <a:chOff x="5715008" y="1126050"/>
            <a:chExt cx="407519" cy="292344"/>
          </a:xfrm>
        </p:grpSpPr>
        <p:sp>
          <p:nvSpPr>
            <p:cNvPr id="133" name="矩形 132"/>
            <p:cNvSpPr/>
            <p:nvPr/>
          </p:nvSpPr>
          <p:spPr>
            <a:xfrm>
              <a:off x="5786364" y="1126050"/>
              <a:ext cx="285422" cy="285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sp>
          <p:nvSpPr>
            <p:cNvPr id="72827" name="TextBox 138"/>
            <p:cNvSpPr txBox="1">
              <a:spLocks noChangeArrowheads="1"/>
            </p:cNvSpPr>
            <p:nvPr/>
          </p:nvSpPr>
          <p:spPr bwMode="auto">
            <a:xfrm>
              <a:off x="5715008" y="1143527"/>
              <a:ext cx="407519" cy="274867"/>
            </a:xfrm>
            <a:prstGeom prst="rect">
              <a:avLst/>
            </a:prstGeom>
            <a:noFill/>
            <a:ln w="9525">
              <a:noFill/>
              <a:miter lim="800000"/>
              <a:headEnd/>
              <a:tailEnd/>
            </a:ln>
          </p:spPr>
          <p:txBody>
            <a:bodyPr wrap="none">
              <a:spAutoFit/>
            </a:bodyPr>
            <a:lstStyle/>
            <a:p>
              <a:r>
                <a:rPr lang="en-US" altLang="zh-CN" sz="1200">
                  <a:latin typeface="Calibri" pitchFamily="34" charset="0"/>
                </a:rPr>
                <a:t>LPC</a:t>
              </a:r>
            </a:p>
          </p:txBody>
        </p:sp>
      </p:grpSp>
      <p:sp>
        <p:nvSpPr>
          <p:cNvPr id="72805" name="TextBox 139"/>
          <p:cNvSpPr txBox="1">
            <a:spLocks noChangeArrowheads="1"/>
          </p:cNvSpPr>
          <p:nvPr/>
        </p:nvSpPr>
        <p:spPr bwMode="auto">
          <a:xfrm>
            <a:off x="6729413" y="2314575"/>
            <a:ext cx="382587" cy="230188"/>
          </a:xfrm>
          <a:prstGeom prst="rect">
            <a:avLst/>
          </a:prstGeom>
          <a:noFill/>
          <a:ln w="9525">
            <a:noFill/>
            <a:miter lim="800000"/>
            <a:headEnd/>
            <a:tailEnd/>
          </a:ln>
        </p:spPr>
        <p:txBody>
          <a:bodyPr wrap="none">
            <a:spAutoFit/>
          </a:bodyPr>
          <a:lstStyle/>
          <a:p>
            <a:r>
              <a:rPr lang="en-US" altLang="zh-CN" sz="900" b="1">
                <a:solidFill>
                  <a:srgbClr val="00B050"/>
                </a:solidFill>
                <a:latin typeface="Calibri" pitchFamily="34" charset="0"/>
              </a:rPr>
              <a:t>SHG</a:t>
            </a:r>
          </a:p>
        </p:txBody>
      </p:sp>
      <p:sp>
        <p:nvSpPr>
          <p:cNvPr id="72806" name="TextBox 140"/>
          <p:cNvSpPr txBox="1">
            <a:spLocks noChangeArrowheads="1"/>
          </p:cNvSpPr>
          <p:nvPr/>
        </p:nvSpPr>
        <p:spPr bwMode="auto">
          <a:xfrm>
            <a:off x="6800850" y="1976438"/>
            <a:ext cx="296863" cy="261937"/>
          </a:xfrm>
          <a:prstGeom prst="rect">
            <a:avLst/>
          </a:prstGeom>
          <a:noFill/>
          <a:ln w="9525">
            <a:noFill/>
            <a:miter lim="800000"/>
            <a:headEnd/>
            <a:tailEnd/>
          </a:ln>
        </p:spPr>
        <p:txBody>
          <a:bodyPr wrap="none">
            <a:spAutoFit/>
          </a:bodyPr>
          <a:lstStyle/>
          <a:p>
            <a:r>
              <a:rPr lang="en-US" altLang="zh-CN" sz="1100">
                <a:solidFill>
                  <a:srgbClr val="00B050"/>
                </a:solidFill>
                <a:latin typeface="Calibri" pitchFamily="34" charset="0"/>
              </a:rPr>
              <a:t>IR</a:t>
            </a:r>
          </a:p>
        </p:txBody>
      </p:sp>
      <p:cxnSp>
        <p:nvCxnSpPr>
          <p:cNvPr id="143" name="直接连接符 142"/>
          <p:cNvCxnSpPr/>
          <p:nvPr/>
        </p:nvCxnSpPr>
        <p:spPr>
          <a:xfrm rot="5400000">
            <a:off x="3874293" y="4209257"/>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808" name="TextBox 143"/>
          <p:cNvSpPr txBox="1">
            <a:spLocks noChangeArrowheads="1"/>
          </p:cNvSpPr>
          <p:nvPr/>
        </p:nvSpPr>
        <p:spPr bwMode="auto">
          <a:xfrm>
            <a:off x="3871913" y="4333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M5</a:t>
            </a:r>
          </a:p>
        </p:txBody>
      </p:sp>
      <p:sp>
        <p:nvSpPr>
          <p:cNvPr id="72809" name="矩形 145"/>
          <p:cNvSpPr>
            <a:spLocks noChangeArrowheads="1"/>
          </p:cNvSpPr>
          <p:nvPr/>
        </p:nvSpPr>
        <p:spPr bwMode="auto">
          <a:xfrm>
            <a:off x="5514975" y="1976438"/>
            <a:ext cx="368300" cy="276225"/>
          </a:xfrm>
          <a:prstGeom prst="rect">
            <a:avLst/>
          </a:prstGeom>
          <a:noFill/>
          <a:ln w="9525">
            <a:noFill/>
            <a:miter lim="800000"/>
            <a:headEnd/>
            <a:tailEnd/>
          </a:ln>
        </p:spPr>
        <p:txBody>
          <a:bodyPr wrap="none">
            <a:spAutoFit/>
          </a:bodyPr>
          <a:lstStyle/>
          <a:p>
            <a:r>
              <a:rPr lang="en-US" altLang="zh-CN" sz="1200">
                <a:latin typeface="Calibri" pitchFamily="34" charset="0"/>
              </a:rPr>
              <a:t>iris</a:t>
            </a:r>
          </a:p>
        </p:txBody>
      </p:sp>
      <p:cxnSp>
        <p:nvCxnSpPr>
          <p:cNvPr id="151" name="直接连接符 150"/>
          <p:cNvCxnSpPr/>
          <p:nvPr/>
        </p:nvCxnSpPr>
        <p:spPr>
          <a:xfrm>
            <a:off x="4443413" y="3405188"/>
            <a:ext cx="1368425"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a:off x="3885407" y="3936206"/>
            <a:ext cx="10795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5360988" y="3725863"/>
            <a:ext cx="71437" cy="357187"/>
          </a:xfrm>
          <a:prstGeom prst="rect">
            <a:avLst/>
          </a:prstGeom>
          <a:solidFill>
            <a:schemeClr val="bg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3" name="TextBox 161"/>
          <p:cNvSpPr txBox="1">
            <a:spLocks noChangeArrowheads="1"/>
          </p:cNvSpPr>
          <p:nvPr/>
        </p:nvSpPr>
        <p:spPr bwMode="auto">
          <a:xfrm>
            <a:off x="5192713" y="40576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sp>
        <p:nvSpPr>
          <p:cNvPr id="399486" name="TextBox 159"/>
          <p:cNvSpPr txBox="1">
            <a:spLocks noChangeArrowheads="1"/>
          </p:cNvSpPr>
          <p:nvPr/>
        </p:nvSpPr>
        <p:spPr bwMode="auto">
          <a:xfrm>
            <a:off x="6943725" y="3190875"/>
            <a:ext cx="1500188" cy="276225"/>
          </a:xfrm>
          <a:prstGeom prst="rect">
            <a:avLst/>
          </a:prstGeom>
          <a:noFill/>
          <a:ln w="9525">
            <a:noFill/>
            <a:miter lim="800000"/>
            <a:headEnd/>
            <a:tailEnd/>
          </a:ln>
        </p:spPr>
        <p:txBody>
          <a:bodyPr>
            <a:spAutoFit/>
          </a:bodyPr>
          <a:lstStyle/>
          <a:p>
            <a:r>
              <a:rPr lang="en-US" altLang="zh-CN" sz="1200">
                <a:latin typeface="Calibri" pitchFamily="34" charset="0"/>
              </a:rPr>
              <a:t>Red: 632.8nm CW</a:t>
            </a:r>
          </a:p>
        </p:txBody>
      </p:sp>
      <p:grpSp>
        <p:nvGrpSpPr>
          <p:cNvPr id="72815" name="组合 256"/>
          <p:cNvGrpSpPr>
            <a:grpSpLocks/>
          </p:cNvGrpSpPr>
          <p:nvPr/>
        </p:nvGrpSpPr>
        <p:grpSpPr bwMode="auto">
          <a:xfrm>
            <a:off x="4654550" y="2190750"/>
            <a:ext cx="3175" cy="284163"/>
            <a:chOff x="1142182" y="1715282"/>
            <a:chExt cx="3176" cy="284958"/>
          </a:xfrm>
        </p:grpSpPr>
        <p:cxnSp>
          <p:nvCxnSpPr>
            <p:cNvPr id="165" name="直接箭头连接符 164"/>
            <p:cNvCxnSpPr/>
            <p:nvPr/>
          </p:nvCxnSpPr>
          <p:spPr>
            <a:xfrm rot="5400000">
              <a:off x="1071338" y="1786126"/>
              <a:ext cx="143275" cy="15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rot="5400000" flipH="1" flipV="1">
              <a:off x="1072927" y="1927809"/>
              <a:ext cx="1432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179" name="圆角矩形 178"/>
          <p:cNvSpPr/>
          <p:nvPr/>
        </p:nvSpPr>
        <p:spPr>
          <a:xfrm>
            <a:off x="228600" y="3976688"/>
            <a:ext cx="1928813" cy="2000250"/>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7" name="TextBox 183"/>
          <p:cNvSpPr txBox="1">
            <a:spLocks noChangeArrowheads="1"/>
          </p:cNvSpPr>
          <p:nvPr/>
        </p:nvSpPr>
        <p:spPr bwMode="auto">
          <a:xfrm>
            <a:off x="496888" y="3911600"/>
            <a:ext cx="1471612" cy="366713"/>
          </a:xfrm>
          <a:prstGeom prst="rect">
            <a:avLst/>
          </a:prstGeom>
          <a:noFill/>
          <a:ln w="9525">
            <a:noFill/>
            <a:miter lim="800000"/>
            <a:headEnd/>
            <a:tailEnd/>
          </a:ln>
        </p:spPr>
        <p:txBody>
          <a:bodyPr wrap="none">
            <a:spAutoFit/>
          </a:bodyPr>
          <a:lstStyle/>
          <a:p>
            <a:r>
              <a:rPr lang="en-US" altLang="zh-CN" sz="1800">
                <a:solidFill>
                  <a:srgbClr val="FF0000"/>
                </a:solidFill>
                <a:latin typeface="Calibri" pitchFamily="34" charset="0"/>
              </a:rPr>
              <a:t>STM chamber</a:t>
            </a:r>
          </a:p>
        </p:txBody>
      </p:sp>
      <p:sp>
        <p:nvSpPr>
          <p:cNvPr id="399496" name="TextBox 189"/>
          <p:cNvSpPr txBox="1">
            <a:spLocks noChangeArrowheads="1"/>
          </p:cNvSpPr>
          <p:nvPr/>
        </p:nvSpPr>
        <p:spPr bwMode="auto">
          <a:xfrm>
            <a:off x="5029200" y="4495800"/>
            <a:ext cx="1489075" cy="6461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CN" sz="1800" dirty="0">
                <a:ea typeface="黑体" pitchFamily="49" charset="-122"/>
              </a:rPr>
              <a:t>Pump-Probe circuit </a:t>
            </a:r>
          </a:p>
        </p:txBody>
      </p:sp>
      <p:sp>
        <p:nvSpPr>
          <p:cNvPr id="399499" name="矩形 10"/>
          <p:cNvSpPr>
            <a:spLocks noChangeArrowheads="1"/>
          </p:cNvSpPr>
          <p:nvPr/>
        </p:nvSpPr>
        <p:spPr bwMode="auto">
          <a:xfrm>
            <a:off x="685800" y="928688"/>
            <a:ext cx="2590800" cy="366712"/>
          </a:xfrm>
          <a:prstGeom prst="rect">
            <a:avLst/>
          </a:prstGeom>
          <a:noFill/>
          <a:ln w="9525">
            <a:noFill/>
            <a:miter lim="800000"/>
            <a:headEnd/>
            <a:tailEnd/>
          </a:ln>
        </p:spPr>
        <p:txBody>
          <a:bodyPr>
            <a:spAutoFit/>
          </a:bodyPr>
          <a:lstStyle/>
          <a:p>
            <a:r>
              <a:rPr lang="en-US" altLang="zh-CN" sz="1800">
                <a:solidFill>
                  <a:srgbClr val="F20000"/>
                </a:solidFill>
                <a:latin typeface="Calibri" pitchFamily="34" charset="0"/>
              </a:rPr>
              <a:t>Pulse width: 120 fs</a:t>
            </a:r>
          </a:p>
        </p:txBody>
      </p:sp>
      <p:sp>
        <p:nvSpPr>
          <p:cNvPr id="399502" name="TextBox 19"/>
          <p:cNvSpPr txBox="1">
            <a:spLocks noChangeArrowheads="1"/>
          </p:cNvSpPr>
          <p:nvPr/>
        </p:nvSpPr>
        <p:spPr bwMode="auto">
          <a:xfrm>
            <a:off x="6629400" y="5638800"/>
            <a:ext cx="2198688" cy="646113"/>
          </a:xfrm>
          <a:prstGeom prst="rect">
            <a:avLst/>
          </a:prstGeom>
          <a:noFill/>
          <a:ln w="9525">
            <a:noFill/>
            <a:miter lim="800000"/>
            <a:headEnd/>
            <a:tailEnd/>
          </a:ln>
        </p:spPr>
        <p:txBody>
          <a:bodyPr wrap="none">
            <a:spAutoFit/>
          </a:bodyPr>
          <a:lstStyle/>
          <a:p>
            <a:pPr>
              <a:defRPr/>
            </a:pPr>
            <a:r>
              <a:rPr lang="en-US" altLang="zh-CN" sz="1800" dirty="0">
                <a:solidFill>
                  <a:srgbClr val="F20000"/>
                </a:solidFill>
                <a:latin typeface="+mn-lt"/>
                <a:ea typeface="黑体" pitchFamily="49" charset="-122"/>
              </a:rPr>
              <a:t>Laser spot focused </a:t>
            </a:r>
          </a:p>
          <a:p>
            <a:pPr>
              <a:defRPr/>
            </a:pPr>
            <a:r>
              <a:rPr lang="en-US" altLang="zh-CN" sz="1800" dirty="0">
                <a:solidFill>
                  <a:srgbClr val="F20000"/>
                </a:solidFill>
                <a:latin typeface="+mn-lt"/>
                <a:ea typeface="黑体" pitchFamily="49" charset="-122"/>
              </a:rPr>
              <a:t>into the junction</a:t>
            </a:r>
          </a:p>
        </p:txBody>
      </p:sp>
      <p:pic>
        <p:nvPicPr>
          <p:cNvPr id="138" name="Picture 135"/>
          <p:cNvPicPr>
            <a:picLocks noChangeAspect="1" noChangeArrowheads="1"/>
          </p:cNvPicPr>
          <p:nvPr/>
        </p:nvPicPr>
        <p:blipFill>
          <a:blip r:embed="rId3"/>
          <a:srcRect/>
          <a:stretch>
            <a:fillRect/>
          </a:stretch>
        </p:blipFill>
        <p:spPr bwMode="auto">
          <a:xfrm>
            <a:off x="6705600" y="3581400"/>
            <a:ext cx="2057400" cy="2060575"/>
          </a:xfrm>
          <a:prstGeom prst="rect">
            <a:avLst/>
          </a:prstGeom>
          <a:noFill/>
          <a:ln w="9525">
            <a:noFill/>
            <a:miter lim="800000"/>
            <a:headEnd/>
            <a:tailEnd/>
          </a:ln>
        </p:spPr>
      </p:pic>
      <p:sp>
        <p:nvSpPr>
          <p:cNvPr id="140" name="TextBox 12"/>
          <p:cNvSpPr txBox="1">
            <a:spLocks noChangeArrowheads="1"/>
          </p:cNvSpPr>
          <p:nvPr/>
        </p:nvSpPr>
        <p:spPr bwMode="auto">
          <a:xfrm>
            <a:off x="3886200" y="1262063"/>
            <a:ext cx="4987925" cy="338137"/>
          </a:xfrm>
          <a:prstGeom prst="rect">
            <a:avLst/>
          </a:prstGeom>
          <a:solidFill>
            <a:srgbClr val="FFFF66"/>
          </a:soli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CN" sz="1600" dirty="0">
                <a:solidFill>
                  <a:schemeClr val="tx1"/>
                </a:solidFill>
                <a:ea typeface="黑体" pitchFamily="49" charset="-122"/>
              </a:rPr>
              <a:t>Tracking the dynamics of single molecule in real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86"/>
                                        </p:tgtEl>
                                        <p:attrNameLst>
                                          <p:attrName>style.visibility</p:attrName>
                                        </p:attrNameLst>
                                      </p:cBhvr>
                                      <p:to>
                                        <p:strVal val="visible"/>
                                      </p:to>
                                    </p:set>
                                    <p:animEffect transition="in" filter="blinds(horizontal)">
                                      <p:cBhvr>
                                        <p:cTn id="7" dur="500"/>
                                        <p:tgtEl>
                                          <p:spTgt spid="399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502"/>
                                        </p:tgtEl>
                                        <p:attrNameLst>
                                          <p:attrName>style.visibility</p:attrName>
                                        </p:attrNameLst>
                                      </p:cBhvr>
                                      <p:to>
                                        <p:strVal val="visible"/>
                                      </p:to>
                                    </p:set>
                                    <p:animEffect transition="in" filter="blinds(horizontal)">
                                      <p:cBhvr>
                                        <p:cTn id="10" dur="500"/>
                                        <p:tgtEl>
                                          <p:spTgt spid="399502"/>
                                        </p:tgtEl>
                                      </p:cBhvr>
                                    </p:animEffect>
                                  </p:childTnLst>
                                </p:cTn>
                              </p:par>
                              <p:par>
                                <p:cTn id="11" presetID="3" presetClass="entr" presetSubtype="1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blinds(horizontal)">
                                      <p:cBhvr>
                                        <p:cTn id="18" dur="500"/>
                                        <p:tgtEl>
                                          <p:spTgt spid="1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499"/>
                                        </p:tgtEl>
                                        <p:attrNameLst>
                                          <p:attrName>style.visibility</p:attrName>
                                        </p:attrNameLst>
                                      </p:cBhvr>
                                      <p:to>
                                        <p:strVal val="visible"/>
                                      </p:to>
                                    </p:set>
                                    <p:animEffect transition="in" filter="blinds(horizontal)">
                                      <p:cBhvr>
                                        <p:cTn id="21" dur="500"/>
                                        <p:tgtEl>
                                          <p:spTgt spid="3994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blinds(horizont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6" grpId="0"/>
      <p:bldP spid="399499" grpId="0"/>
      <p:bldP spid="399502" grpId="0"/>
      <p:bldP spid="14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107504" y="65063"/>
            <a:ext cx="8229600" cy="555625"/>
          </a:xfrm>
          <a:noFill/>
          <a:ln/>
        </p:spPr>
        <p:txBody>
          <a:bodyPr/>
          <a:lstStyle/>
          <a:p>
            <a:pPr algn="l"/>
            <a:r>
              <a:rPr lang="en-US" altLang="zh-CN" sz="3200" dirty="0"/>
              <a:t>Transient carrier dynamics</a:t>
            </a:r>
            <a:endParaRPr lang="zh-CN" altLang="en-US" sz="3200" dirty="0"/>
          </a:p>
        </p:txBody>
      </p:sp>
      <p:pic>
        <p:nvPicPr>
          <p:cNvPr id="263171" name="Picture 3"/>
          <p:cNvPicPr>
            <a:picLocks noChangeAspect="1" noChangeArrowheads="1"/>
          </p:cNvPicPr>
          <p:nvPr/>
        </p:nvPicPr>
        <p:blipFill>
          <a:blip r:embed="rId2" cstate="print"/>
          <a:srcRect/>
          <a:stretch>
            <a:fillRect/>
          </a:stretch>
        </p:blipFill>
        <p:spPr bwMode="auto">
          <a:xfrm>
            <a:off x="107950" y="1371600"/>
            <a:ext cx="4464050" cy="4143375"/>
          </a:xfrm>
          <a:prstGeom prst="rect">
            <a:avLst/>
          </a:prstGeom>
          <a:noFill/>
          <a:ln w="9525">
            <a:noFill/>
            <a:miter lim="800000"/>
            <a:headEnd/>
            <a:tailEnd/>
          </a:ln>
          <a:effectLst/>
        </p:spPr>
      </p:pic>
      <p:pic>
        <p:nvPicPr>
          <p:cNvPr id="263172" name="Picture 4"/>
          <p:cNvPicPr>
            <a:picLocks noChangeAspect="1" noChangeArrowheads="1"/>
          </p:cNvPicPr>
          <p:nvPr/>
        </p:nvPicPr>
        <p:blipFill>
          <a:blip r:embed="rId3" cstate="print"/>
          <a:srcRect/>
          <a:stretch>
            <a:fillRect/>
          </a:stretch>
        </p:blipFill>
        <p:spPr bwMode="auto">
          <a:xfrm>
            <a:off x="4591050" y="1293813"/>
            <a:ext cx="4248150" cy="4116387"/>
          </a:xfrm>
          <a:prstGeom prst="rect">
            <a:avLst/>
          </a:prstGeom>
          <a:noFill/>
          <a:ln w="9525">
            <a:noFill/>
            <a:miter lim="800000"/>
            <a:headEnd/>
            <a:tailEnd/>
          </a:ln>
          <a:effectLst/>
        </p:spPr>
      </p:pic>
      <p:sp>
        <p:nvSpPr>
          <p:cNvPr id="263173" name="Rectangle 5"/>
          <p:cNvSpPr>
            <a:spLocks noChangeArrowheads="1"/>
          </p:cNvSpPr>
          <p:nvPr/>
        </p:nvSpPr>
        <p:spPr bwMode="auto">
          <a:xfrm>
            <a:off x="4867341" y="5914147"/>
            <a:ext cx="4097147" cy="323165"/>
          </a:xfrm>
          <a:prstGeom prst="rect">
            <a:avLst/>
          </a:prstGeom>
          <a:noFill/>
          <a:ln w="9525">
            <a:noFill/>
            <a:miter lim="800000"/>
            <a:headEnd/>
            <a:tailEnd/>
          </a:ln>
          <a:effectLst/>
        </p:spPr>
        <p:txBody>
          <a:bodyPr wrap="none">
            <a:spAutoFit/>
          </a:bodyPr>
          <a:lstStyle/>
          <a:p>
            <a:r>
              <a:rPr lang="en-US" altLang="zh-CN" sz="1400" dirty="0" err="1">
                <a:latin typeface="Arial Unicode MS" pitchFamily="34" charset="-122"/>
                <a:ea typeface="Arial Unicode MS" pitchFamily="34" charset="-122"/>
                <a:cs typeface="Arial Unicode MS" pitchFamily="34" charset="-122"/>
              </a:rPr>
              <a:t>Shigekawa</a:t>
            </a:r>
            <a:r>
              <a:rPr lang="en-US" altLang="zh-CN" sz="1400" dirty="0">
                <a:latin typeface="Arial Unicode MS" pitchFamily="34" charset="-122"/>
                <a:ea typeface="Arial Unicode MS" pitchFamily="34" charset="-122"/>
                <a:cs typeface="Arial Unicode MS" pitchFamily="34" charset="-122"/>
              </a:rPr>
              <a:t>  et al., </a:t>
            </a:r>
            <a:r>
              <a:rPr lang="en-US" altLang="zh-CN" sz="1500" b="1" i="1" dirty="0"/>
              <a:t>Nature Photonics</a:t>
            </a:r>
            <a:r>
              <a:rPr lang="en-US" altLang="zh-CN" sz="1500" i="1" dirty="0"/>
              <a:t> </a:t>
            </a:r>
            <a:r>
              <a:rPr lang="en-US" altLang="zh-CN" sz="1500" dirty="0"/>
              <a:t>4, 869 (2010)</a:t>
            </a:r>
          </a:p>
        </p:txBody>
      </p:sp>
      <p:sp>
        <p:nvSpPr>
          <p:cNvPr id="263175" name="Text Box 7"/>
          <p:cNvSpPr txBox="1">
            <a:spLocks noChangeArrowheads="1"/>
          </p:cNvSpPr>
          <p:nvPr/>
        </p:nvSpPr>
        <p:spPr bwMode="auto">
          <a:xfrm>
            <a:off x="611560" y="5667970"/>
            <a:ext cx="3841750" cy="641350"/>
          </a:xfrm>
          <a:prstGeom prst="rect">
            <a:avLst/>
          </a:prstGeom>
          <a:noFill/>
          <a:ln w="9525">
            <a:noFill/>
            <a:miter lim="800000"/>
            <a:headEnd/>
            <a:tailEnd/>
          </a:ln>
          <a:effectLst/>
        </p:spPr>
        <p:txBody>
          <a:bodyPr wrap="none">
            <a:spAutoFit/>
          </a:bodyPr>
          <a:lstStyle/>
          <a:p>
            <a:r>
              <a:rPr lang="zh-CN" altLang="en-US" dirty="0">
                <a:solidFill>
                  <a:srgbClr val="000099"/>
                </a:solidFill>
              </a:rPr>
              <a:t>优点：皮秒时间分辨，纳米空间分辨</a:t>
            </a:r>
          </a:p>
          <a:p>
            <a:r>
              <a:rPr lang="zh-CN" altLang="en-US" dirty="0">
                <a:solidFill>
                  <a:srgbClr val="000099"/>
                </a:solidFill>
              </a:rPr>
              <a:t>缺点：室温，空间分辨有待提高</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44624"/>
            <a:ext cx="5842992" cy="504056"/>
          </a:xfrm>
        </p:spPr>
        <p:txBody>
          <a:bodyPr/>
          <a:lstStyle/>
          <a:p>
            <a:pPr algn="l"/>
            <a:r>
              <a:rPr lang="en-US" altLang="zh-CN" sz="3600" dirty="0"/>
              <a:t>THz-coupled STM</a:t>
            </a:r>
            <a:endParaRPr lang="zh-CN" altLang="en-US" sz="3600" dirty="0"/>
          </a:p>
        </p:txBody>
      </p:sp>
      <p:pic>
        <p:nvPicPr>
          <p:cNvPr id="1120258" name="Picture 2"/>
          <p:cNvPicPr>
            <a:picLocks noChangeAspect="1" noChangeArrowheads="1"/>
          </p:cNvPicPr>
          <p:nvPr/>
        </p:nvPicPr>
        <p:blipFill>
          <a:blip r:embed="rId2" cstate="print"/>
          <a:srcRect/>
          <a:stretch>
            <a:fillRect/>
          </a:stretch>
        </p:blipFill>
        <p:spPr bwMode="auto">
          <a:xfrm>
            <a:off x="457200" y="1066800"/>
            <a:ext cx="3429000" cy="2048271"/>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267200" y="1219200"/>
            <a:ext cx="4761152" cy="4343400"/>
          </a:xfrm>
          <a:prstGeom prst="rect">
            <a:avLst/>
          </a:prstGeom>
          <a:noFill/>
          <a:ln w="9525">
            <a:noFill/>
            <a:miter lim="800000"/>
            <a:headEnd/>
            <a:tailEnd/>
          </a:ln>
        </p:spPr>
      </p:pic>
      <p:pic>
        <p:nvPicPr>
          <p:cNvPr id="1120260" name="Picture 4"/>
          <p:cNvPicPr>
            <a:picLocks noChangeAspect="1" noChangeArrowheads="1"/>
          </p:cNvPicPr>
          <p:nvPr/>
        </p:nvPicPr>
        <p:blipFill>
          <a:blip r:embed="rId4" cstate="print"/>
          <a:srcRect/>
          <a:stretch>
            <a:fillRect/>
          </a:stretch>
        </p:blipFill>
        <p:spPr bwMode="auto">
          <a:xfrm>
            <a:off x="457200" y="3748715"/>
            <a:ext cx="3733800" cy="1813885"/>
          </a:xfrm>
          <a:prstGeom prst="rect">
            <a:avLst/>
          </a:prstGeom>
          <a:noFill/>
          <a:ln w="9525">
            <a:noFill/>
            <a:miter lim="800000"/>
            <a:headEnd/>
            <a:tailEnd/>
          </a:ln>
        </p:spPr>
      </p:pic>
      <p:sp>
        <p:nvSpPr>
          <p:cNvPr id="9" name="矩形 8"/>
          <p:cNvSpPr/>
          <p:nvPr/>
        </p:nvSpPr>
        <p:spPr>
          <a:xfrm>
            <a:off x="5196502" y="6372036"/>
            <a:ext cx="3648115" cy="369332"/>
          </a:xfrm>
          <a:prstGeom prst="rect">
            <a:avLst/>
          </a:prstGeom>
        </p:spPr>
        <p:txBody>
          <a:bodyPr wrap="none">
            <a:spAutoFit/>
          </a:bodyPr>
          <a:lstStyle/>
          <a:p>
            <a:pPr algn="ctr"/>
            <a:r>
              <a:rPr lang="en-US" altLang="zh-CN" dirty="0"/>
              <a:t>Cocker et al., </a:t>
            </a:r>
            <a:r>
              <a:rPr lang="en-US" altLang="zh-CN" b="1" i="1" dirty="0"/>
              <a:t>Nature</a:t>
            </a:r>
            <a:r>
              <a:rPr lang="en-US" altLang="zh-CN" dirty="0"/>
              <a:t> 539, 263 (2016)</a:t>
            </a:r>
          </a:p>
        </p:txBody>
      </p:sp>
      <p:sp>
        <p:nvSpPr>
          <p:cNvPr id="10" name="TextBox 9"/>
          <p:cNvSpPr txBox="1"/>
          <p:nvPr/>
        </p:nvSpPr>
        <p:spPr>
          <a:xfrm>
            <a:off x="1952192" y="5791200"/>
            <a:ext cx="5744008" cy="400110"/>
          </a:xfrm>
          <a:prstGeom prst="rect">
            <a:avLst/>
          </a:prstGeom>
          <a:noFill/>
        </p:spPr>
        <p:txBody>
          <a:bodyPr wrap="none" rtlCol="0">
            <a:spAutoFit/>
          </a:bodyPr>
          <a:lstStyle/>
          <a:p>
            <a:r>
              <a:rPr lang="en-US" altLang="zh-CN" sz="2000" dirty="0"/>
              <a:t>Tracking the ultrafast motion of a single molecule</a:t>
            </a:r>
            <a:endParaRPr lang="zh-CN" altLang="en-US" sz="2000" dirty="0"/>
          </a:p>
        </p:txBody>
      </p:sp>
      <p:sp>
        <p:nvSpPr>
          <p:cNvPr id="12" name="TextBox 11"/>
          <p:cNvSpPr txBox="1"/>
          <p:nvPr/>
        </p:nvSpPr>
        <p:spPr>
          <a:xfrm>
            <a:off x="990600" y="3352800"/>
            <a:ext cx="254428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a:t>Ultrafast electron pulse</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3B59D3-3C7A-4AB1-B950-4AA312E917BE}"/>
              </a:ext>
            </a:extLst>
          </p:cNvPr>
          <p:cNvSpPr>
            <a:spLocks noGrp="1"/>
          </p:cNvSpPr>
          <p:nvPr>
            <p:ph type="title"/>
          </p:nvPr>
        </p:nvSpPr>
        <p:spPr>
          <a:xfrm>
            <a:off x="76200" y="114127"/>
            <a:ext cx="6248400" cy="503237"/>
          </a:xfrm>
        </p:spPr>
        <p:txBody>
          <a:bodyPr/>
          <a:lstStyle/>
          <a:p>
            <a:pPr algn="l"/>
            <a:r>
              <a:rPr lang="en-US" altLang="zh-CN" sz="2800" dirty="0"/>
              <a:t>Polaron dynamics on TiO</a:t>
            </a:r>
            <a:r>
              <a:rPr lang="en-US" altLang="zh-CN" sz="2800" baseline="-25000" dirty="0"/>
              <a:t>2</a:t>
            </a:r>
            <a:r>
              <a:rPr lang="en-US" altLang="zh-CN" sz="2800" dirty="0"/>
              <a:t>(110)</a:t>
            </a:r>
            <a:endParaRPr lang="zh-CN" altLang="en-US" sz="2800" dirty="0"/>
          </a:p>
        </p:txBody>
      </p:sp>
      <p:pic>
        <p:nvPicPr>
          <p:cNvPr id="5" name="图片 4">
            <a:extLst>
              <a:ext uri="{FF2B5EF4-FFF2-40B4-BE49-F238E27FC236}">
                <a16:creationId xmlns:a16="http://schemas.microsoft.com/office/drawing/2014/main" id="{0E4AABCE-0B7F-4D58-BCB2-6D6B709D86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22"/>
          <a:stretch/>
        </p:blipFill>
        <p:spPr>
          <a:xfrm>
            <a:off x="762000" y="1135093"/>
            <a:ext cx="7315200" cy="4236983"/>
          </a:xfrm>
          <a:prstGeom prst="rect">
            <a:avLst/>
          </a:prstGeom>
        </p:spPr>
      </p:pic>
      <p:sp>
        <p:nvSpPr>
          <p:cNvPr id="6" name="矩形 5">
            <a:extLst>
              <a:ext uri="{FF2B5EF4-FFF2-40B4-BE49-F238E27FC236}">
                <a16:creationId xmlns:a16="http://schemas.microsoft.com/office/drawing/2014/main" id="{AA0938F0-86F4-45EE-9CE0-A8272C853153}"/>
              </a:ext>
            </a:extLst>
          </p:cNvPr>
          <p:cNvSpPr/>
          <p:nvPr/>
        </p:nvSpPr>
        <p:spPr>
          <a:xfrm>
            <a:off x="3124200" y="6506194"/>
            <a:ext cx="6019800"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Guo, </a:t>
            </a:r>
            <a:r>
              <a:rPr kumimoji="0" lang="en-US" altLang="zh-CN" sz="1400" b="1" i="0" u="none" strike="noStrike" kern="1200" cap="none" spc="0" normalizeH="0" baseline="0" noProof="0" dirty="0">
                <a:ln>
                  <a:noFill/>
                </a:ln>
                <a:solidFill>
                  <a:prstClr val="black"/>
                </a:solidFill>
                <a:effectLst/>
                <a:uLnTx/>
                <a:uFillTx/>
                <a:latin typeface="Arial" charset="0"/>
                <a:ea typeface="宋体" charset="-122"/>
                <a:cs typeface="+mn-cs"/>
              </a:rPr>
              <a:t>YJ*</a:t>
            </a: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 </a:t>
            </a:r>
            <a:r>
              <a:rPr kumimoji="0" lang="en-US" altLang="zh-CN" sz="1400" b="0" i="1" u="none" strike="noStrike" kern="1200" cap="none" spc="0" normalizeH="0" baseline="0" noProof="0" dirty="0">
                <a:ln>
                  <a:noFill/>
                </a:ln>
                <a:solidFill>
                  <a:prstClr val="black"/>
                </a:solidFill>
                <a:effectLst/>
                <a:uLnTx/>
                <a:uFillTx/>
                <a:latin typeface="Arial" charset="0"/>
                <a:ea typeface="宋体" charset="-122"/>
                <a:cs typeface="+mn-cs"/>
              </a:rPr>
              <a:t>et al., </a:t>
            </a:r>
            <a:r>
              <a:rPr kumimoji="0" lang="en-US" altLang="zh-CN" sz="1400" b="1" i="1" u="none" strike="noStrike" kern="1200" cap="none" spc="0" normalizeH="0" baseline="0" noProof="0" dirty="0">
                <a:ln>
                  <a:noFill/>
                </a:ln>
                <a:solidFill>
                  <a:prstClr val="black"/>
                </a:solidFill>
                <a:effectLst/>
                <a:uLnTx/>
                <a:uFillTx/>
                <a:latin typeface="Arial" charset="0"/>
                <a:ea typeface="宋体" charset="-122"/>
                <a:cs typeface="+mn-cs"/>
              </a:rPr>
              <a:t>Phys. Rev. Lett. </a:t>
            </a: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124, 206801 (2020), </a:t>
            </a:r>
            <a:r>
              <a:rPr kumimoji="0" lang="en-US" altLang="zh-CN" sz="1400" b="0" i="0" u="none" strike="noStrike" kern="1200" cap="none" spc="0" normalizeH="0" baseline="0" noProof="0" dirty="0">
                <a:ln>
                  <a:noFill/>
                </a:ln>
                <a:solidFill>
                  <a:srgbClr val="000099"/>
                </a:solidFill>
                <a:effectLst/>
                <a:uLnTx/>
                <a:uFillTx/>
                <a:latin typeface="Arial" charset="0"/>
                <a:ea typeface="宋体" charset="-122"/>
                <a:cs typeface="+mn-cs"/>
              </a:rPr>
              <a:t>Editors’ Suggestion</a:t>
            </a:r>
          </a:p>
        </p:txBody>
      </p:sp>
      <p:sp>
        <p:nvSpPr>
          <p:cNvPr id="3" name="矩形 2">
            <a:extLst>
              <a:ext uri="{FF2B5EF4-FFF2-40B4-BE49-F238E27FC236}">
                <a16:creationId xmlns:a16="http://schemas.microsoft.com/office/drawing/2014/main" id="{FBCB1A11-E347-40BC-8EC6-802026CF2CC0}"/>
              </a:ext>
            </a:extLst>
          </p:cNvPr>
          <p:cNvSpPr/>
          <p:nvPr/>
        </p:nvSpPr>
        <p:spPr>
          <a:xfrm>
            <a:off x="864775" y="5477470"/>
            <a:ext cx="7441025" cy="923330"/>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charset="-122"/>
                <a:cs typeface="+mn-cs"/>
              </a:rPr>
              <a:t>Such a technique can be applied to study different carrier dynamics, such as photocatalysis, photoelectric conversion, exciton dynamics, charge transport and electron-phonon coupling.</a:t>
            </a:r>
            <a:endParaRPr kumimoji="0" lang="zh-CN" altLang="en-US" sz="1800" b="0" i="0" u="none" strike="noStrike" kern="1200" cap="none" spc="0" normalizeH="0" baseline="0" noProof="0" dirty="0">
              <a:ln>
                <a:noFill/>
              </a:ln>
              <a:solidFill>
                <a:prstClr val="black"/>
              </a:solidFill>
              <a:effectLst/>
              <a:uLnTx/>
              <a:uFillTx/>
              <a:latin typeface="Calibri"/>
              <a:ea typeface="宋体" charset="-122"/>
              <a:cs typeface="+mn-cs"/>
            </a:endParaRPr>
          </a:p>
        </p:txBody>
      </p:sp>
      <p:sp>
        <p:nvSpPr>
          <p:cNvPr id="4" name="矩形 3">
            <a:extLst>
              <a:ext uri="{FF2B5EF4-FFF2-40B4-BE49-F238E27FC236}">
                <a16:creationId xmlns:a16="http://schemas.microsoft.com/office/drawing/2014/main" id="{F48FE89C-17CC-4DD8-8C34-C761443AAFDA}"/>
              </a:ext>
            </a:extLst>
          </p:cNvPr>
          <p:cNvSpPr/>
          <p:nvPr/>
        </p:nvSpPr>
        <p:spPr>
          <a:xfrm>
            <a:off x="665093" y="773668"/>
            <a:ext cx="7509014"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Critical role of the atomic defects in relaxation of photoexcited single polarons </a:t>
            </a: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2629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en-US" altLang="zh-CN" sz="4000"/>
              <a:t>Q-plus AFM—</a:t>
            </a:r>
            <a:r>
              <a:rPr lang="zh-CN" altLang="en-US" sz="4000">
                <a:solidFill>
                  <a:srgbClr val="FF3300"/>
                </a:solidFill>
              </a:rPr>
              <a:t>极限空间分辨</a:t>
            </a:r>
          </a:p>
        </p:txBody>
      </p:sp>
      <p:pic>
        <p:nvPicPr>
          <p:cNvPr id="74755" name="Picture 4" descr="swatch2"/>
          <p:cNvPicPr>
            <a:picLocks noChangeAspect="1" noChangeArrowheads="1"/>
          </p:cNvPicPr>
          <p:nvPr/>
        </p:nvPicPr>
        <p:blipFill>
          <a:blip r:embed="rId3"/>
          <a:srcRect/>
          <a:stretch>
            <a:fillRect/>
          </a:stretch>
        </p:blipFill>
        <p:spPr bwMode="auto">
          <a:xfrm>
            <a:off x="757238" y="1227138"/>
            <a:ext cx="3887787" cy="3138487"/>
          </a:xfrm>
          <a:prstGeom prst="rect">
            <a:avLst/>
          </a:prstGeom>
          <a:noFill/>
          <a:ln w="9525">
            <a:noFill/>
            <a:miter lim="800000"/>
            <a:headEnd/>
            <a:tailEnd/>
          </a:ln>
        </p:spPr>
      </p:pic>
      <p:pic>
        <p:nvPicPr>
          <p:cNvPr id="74756" name="Picture 5" descr="qplus"/>
          <p:cNvPicPr>
            <a:picLocks noChangeAspect="1" noChangeArrowheads="1"/>
          </p:cNvPicPr>
          <p:nvPr/>
        </p:nvPicPr>
        <p:blipFill>
          <a:blip r:embed="rId4"/>
          <a:srcRect/>
          <a:stretch>
            <a:fillRect/>
          </a:stretch>
        </p:blipFill>
        <p:spPr bwMode="auto">
          <a:xfrm>
            <a:off x="4859338" y="1223963"/>
            <a:ext cx="3311525" cy="2378075"/>
          </a:xfrm>
          <a:prstGeom prst="rect">
            <a:avLst/>
          </a:prstGeom>
          <a:noFill/>
          <a:ln w="9525">
            <a:noFill/>
            <a:miter lim="800000"/>
            <a:headEnd/>
            <a:tailEnd/>
          </a:ln>
        </p:spPr>
      </p:pic>
      <p:sp>
        <p:nvSpPr>
          <p:cNvPr id="74757" name="Rectangle 6"/>
          <p:cNvSpPr>
            <a:spLocks noChangeArrowheads="1"/>
          </p:cNvSpPr>
          <p:nvPr/>
        </p:nvSpPr>
        <p:spPr bwMode="auto">
          <a:xfrm>
            <a:off x="5164138" y="3725863"/>
            <a:ext cx="2509837" cy="350837"/>
          </a:xfrm>
          <a:prstGeom prst="rect">
            <a:avLst/>
          </a:prstGeom>
          <a:noFill/>
          <a:ln w="9525">
            <a:noFill/>
            <a:miter lim="800000"/>
            <a:headEnd/>
            <a:tailEnd/>
          </a:ln>
        </p:spPr>
        <p:txBody>
          <a:bodyPr wrap="none" lIns="0" tIns="0" anchor="ctr">
            <a:spAutoFit/>
          </a:bodyPr>
          <a:lstStyle/>
          <a:p>
            <a:r>
              <a:rPr lang="en-US" altLang="zh-CN"/>
              <a:t>f</a:t>
            </a:r>
            <a:r>
              <a:rPr lang="en-US" altLang="zh-CN" baseline="-25000"/>
              <a:t>0</a:t>
            </a:r>
            <a:r>
              <a:rPr lang="en-US" altLang="zh-CN"/>
              <a:t> = 32768 Hz = 2</a:t>
            </a:r>
            <a:r>
              <a:rPr lang="en-US" altLang="zh-CN" baseline="30000"/>
              <a:t>15</a:t>
            </a:r>
            <a:r>
              <a:rPr lang="en-US" altLang="zh-CN"/>
              <a:t> Hz </a:t>
            </a:r>
          </a:p>
        </p:txBody>
      </p:sp>
      <p:pic>
        <p:nvPicPr>
          <p:cNvPr id="74758" name="Picture 7" descr="eq-delta-f"/>
          <p:cNvPicPr>
            <a:picLocks noChangeAspect="1" noChangeArrowheads="1"/>
          </p:cNvPicPr>
          <p:nvPr/>
        </p:nvPicPr>
        <p:blipFill>
          <a:blip r:embed="rId5"/>
          <a:srcRect/>
          <a:stretch>
            <a:fillRect/>
          </a:stretch>
        </p:blipFill>
        <p:spPr bwMode="auto">
          <a:xfrm>
            <a:off x="6875463" y="4867275"/>
            <a:ext cx="1657350" cy="1225550"/>
          </a:xfrm>
          <a:prstGeom prst="rect">
            <a:avLst/>
          </a:prstGeom>
          <a:noFill/>
          <a:ln w="9525">
            <a:noFill/>
            <a:miter lim="800000"/>
            <a:headEnd/>
            <a:tailEnd/>
          </a:ln>
        </p:spPr>
      </p:pic>
      <p:pic>
        <p:nvPicPr>
          <p:cNvPr id="74759" name="Picture 8" descr="1150288cover1-250_tcm18-114163"/>
          <p:cNvPicPr>
            <a:picLocks noChangeAspect="1" noChangeArrowheads="1"/>
          </p:cNvPicPr>
          <p:nvPr/>
        </p:nvPicPr>
        <p:blipFill>
          <a:blip r:embed="rId6"/>
          <a:srcRect/>
          <a:stretch>
            <a:fillRect/>
          </a:stretch>
        </p:blipFill>
        <p:spPr bwMode="auto">
          <a:xfrm>
            <a:off x="4284663" y="4508500"/>
            <a:ext cx="2381250" cy="1790700"/>
          </a:xfrm>
          <a:prstGeom prst="rect">
            <a:avLst/>
          </a:prstGeom>
          <a:noFill/>
          <a:ln w="9525">
            <a:noFill/>
            <a:miter lim="800000"/>
            <a:headEnd/>
            <a:tailEnd/>
          </a:ln>
        </p:spPr>
      </p:pic>
      <p:pic>
        <p:nvPicPr>
          <p:cNvPr id="74760" name="Picture 9" descr="2190-4286-3-18-graphical-abstract"/>
          <p:cNvPicPr>
            <a:picLocks noChangeAspect="1" noChangeArrowheads="1"/>
          </p:cNvPicPr>
          <p:nvPr/>
        </p:nvPicPr>
        <p:blipFill>
          <a:blip r:embed="rId7"/>
          <a:srcRect/>
          <a:stretch>
            <a:fillRect/>
          </a:stretch>
        </p:blipFill>
        <p:spPr bwMode="auto">
          <a:xfrm>
            <a:off x="1403350" y="4437063"/>
            <a:ext cx="2663825" cy="2198687"/>
          </a:xfrm>
          <a:prstGeom prst="rect">
            <a:avLst/>
          </a:prstGeom>
          <a:noFill/>
          <a:ln w="9525">
            <a:noFill/>
            <a:miter lim="800000"/>
            <a:headEnd/>
            <a:tailEnd/>
          </a:ln>
        </p:spPr>
      </p:pic>
      <p:sp>
        <p:nvSpPr>
          <p:cNvPr id="74761" name="Oval 10"/>
          <p:cNvSpPr>
            <a:spLocks noChangeArrowheads="1"/>
          </p:cNvSpPr>
          <p:nvPr/>
        </p:nvSpPr>
        <p:spPr bwMode="auto">
          <a:xfrm>
            <a:off x="2411413" y="5445125"/>
            <a:ext cx="360362" cy="360363"/>
          </a:xfrm>
          <a:prstGeom prst="ellipse">
            <a:avLst/>
          </a:prstGeom>
          <a:noFill/>
          <a:ln w="25400">
            <a:solidFill>
              <a:schemeClr val="bg1"/>
            </a:solidFill>
            <a:prstDash val="sysDot"/>
            <a:round/>
            <a:headEnd/>
            <a:tailEnd/>
          </a:ln>
        </p:spPr>
        <p:txBody>
          <a:bodyPr wrap="none" anchor="ctr"/>
          <a:lstStyle/>
          <a:p>
            <a:endParaRPr lang="zh-CN" altLang="en-US"/>
          </a:p>
        </p:txBody>
      </p:sp>
      <p:sp>
        <p:nvSpPr>
          <p:cNvPr id="74762" name="Rectangle 11"/>
          <p:cNvSpPr>
            <a:spLocks noChangeArrowheads="1"/>
          </p:cNvSpPr>
          <p:nvPr/>
        </p:nvSpPr>
        <p:spPr bwMode="auto">
          <a:xfrm>
            <a:off x="3924300" y="6461125"/>
            <a:ext cx="5230813" cy="396875"/>
          </a:xfrm>
          <a:prstGeom prst="rect">
            <a:avLst/>
          </a:prstGeom>
          <a:noFill/>
          <a:ln w="9525">
            <a:noFill/>
            <a:miter lim="800000"/>
            <a:headEnd/>
            <a:tailEnd/>
          </a:ln>
        </p:spPr>
        <p:txBody>
          <a:bodyPr wrap="none">
            <a:spAutoFit/>
          </a:bodyPr>
          <a:lstStyle/>
          <a:p>
            <a:r>
              <a:rPr lang="en-US" altLang="en-US"/>
              <a:t>Franz J. Giessibl</a:t>
            </a:r>
            <a:r>
              <a:rPr lang="en-US" altLang="zh-CN"/>
              <a:t>, </a:t>
            </a:r>
            <a:r>
              <a:rPr lang="en-US" altLang="zh-CN" i="1"/>
              <a:t>Rev. Mod. Phys</a:t>
            </a:r>
            <a:r>
              <a:rPr lang="en-US" altLang="zh-CN"/>
              <a:t>. </a:t>
            </a:r>
            <a:r>
              <a:rPr lang="en-US" altLang="zh-CN" b="1"/>
              <a:t>75</a:t>
            </a:r>
            <a:r>
              <a:rPr lang="en-US" altLang="zh-CN"/>
              <a:t>, 949 (2003)</a:t>
            </a:r>
            <a:endParaRPr lang="zh-CN" altLang="en-US"/>
          </a:p>
        </p:txBody>
      </p:sp>
      <p:sp>
        <p:nvSpPr>
          <p:cNvPr id="74763" name="Line 12"/>
          <p:cNvSpPr>
            <a:spLocks noChangeShapeType="1"/>
          </p:cNvSpPr>
          <p:nvPr/>
        </p:nvSpPr>
        <p:spPr bwMode="auto">
          <a:xfrm flipV="1">
            <a:off x="2627313" y="4508500"/>
            <a:ext cx="1657350" cy="936625"/>
          </a:xfrm>
          <a:prstGeom prst="line">
            <a:avLst/>
          </a:prstGeom>
          <a:noFill/>
          <a:ln w="9525">
            <a:solidFill>
              <a:schemeClr val="tx1"/>
            </a:solidFill>
            <a:round/>
            <a:headEnd/>
            <a:tailEnd/>
          </a:ln>
        </p:spPr>
        <p:txBody>
          <a:bodyPr wrap="none" anchor="ctr"/>
          <a:lstStyle/>
          <a:p>
            <a:endParaRPr lang="zh-CN" altLang="en-US"/>
          </a:p>
        </p:txBody>
      </p:sp>
      <p:sp>
        <p:nvSpPr>
          <p:cNvPr id="74764" name="Line 13"/>
          <p:cNvSpPr>
            <a:spLocks noChangeShapeType="1"/>
          </p:cNvSpPr>
          <p:nvPr/>
        </p:nvSpPr>
        <p:spPr bwMode="auto">
          <a:xfrm>
            <a:off x="2555875" y="5805488"/>
            <a:ext cx="1728788" cy="503237"/>
          </a:xfrm>
          <a:prstGeom prst="line">
            <a:avLst/>
          </a:prstGeom>
          <a:noFill/>
          <a:ln w="9525">
            <a:solidFill>
              <a:schemeClr val="tx1"/>
            </a:solidFill>
            <a:round/>
            <a:headEnd/>
            <a:tailEnd/>
          </a:ln>
        </p:spPr>
        <p:txBody>
          <a:bodyPr wrap="none" anchor="ctr"/>
          <a:lstStyle/>
          <a:p>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57200" y="274638"/>
            <a:ext cx="8229600" cy="777875"/>
          </a:xfrm>
          <a:prstGeom prst="rect">
            <a:avLst/>
          </a:prstGeom>
          <a:noFill/>
          <a:ln>
            <a:miter lim="800000"/>
            <a:headEnd/>
            <a:tailEnd/>
          </a:ln>
        </p:spPr>
        <p:txBody>
          <a:bodyPr/>
          <a:lstStyle/>
          <a:p>
            <a:pPr eaLnBrk="1" hangingPunct="1"/>
            <a:r>
              <a:rPr lang="zh-CN" altLang="en-US"/>
              <a:t>分子内部的化学键</a:t>
            </a:r>
          </a:p>
        </p:txBody>
      </p:sp>
      <p:pic>
        <p:nvPicPr>
          <p:cNvPr id="75779" name="Picture 4"/>
          <p:cNvPicPr>
            <a:picLocks noChangeAspect="1" noChangeArrowheads="1"/>
          </p:cNvPicPr>
          <p:nvPr/>
        </p:nvPicPr>
        <p:blipFill>
          <a:blip r:embed="rId2"/>
          <a:srcRect/>
          <a:stretch>
            <a:fillRect/>
          </a:stretch>
        </p:blipFill>
        <p:spPr bwMode="auto">
          <a:xfrm>
            <a:off x="323850" y="1412875"/>
            <a:ext cx="8459788" cy="4403725"/>
          </a:xfrm>
          <a:prstGeom prst="rect">
            <a:avLst/>
          </a:prstGeom>
          <a:noFill/>
          <a:ln w="9525">
            <a:noFill/>
            <a:miter lim="800000"/>
            <a:headEnd/>
            <a:tailEnd/>
          </a:ln>
        </p:spPr>
      </p:pic>
      <p:sp>
        <p:nvSpPr>
          <p:cNvPr id="75780" name="Text Box 5"/>
          <p:cNvSpPr txBox="1">
            <a:spLocks noChangeArrowheads="1"/>
          </p:cNvSpPr>
          <p:nvPr/>
        </p:nvSpPr>
        <p:spPr bwMode="auto">
          <a:xfrm>
            <a:off x="4859338" y="6237288"/>
            <a:ext cx="4048125" cy="396875"/>
          </a:xfrm>
          <a:prstGeom prst="rect">
            <a:avLst/>
          </a:prstGeom>
          <a:noFill/>
          <a:ln w="9525">
            <a:noFill/>
            <a:miter lim="800000"/>
            <a:headEnd/>
            <a:tailEnd/>
          </a:ln>
        </p:spPr>
        <p:txBody>
          <a:bodyPr wrap="none">
            <a:spAutoFit/>
          </a:bodyPr>
          <a:lstStyle/>
          <a:p>
            <a:r>
              <a:rPr lang="en-US" altLang="zh-CN"/>
              <a:t>L. Gross, </a:t>
            </a:r>
            <a:r>
              <a:rPr lang="en-US" altLang="zh-CN" i="1"/>
              <a:t>Nature Chem</a:t>
            </a:r>
            <a:r>
              <a:rPr lang="en-US" altLang="zh-CN"/>
              <a:t>. </a:t>
            </a:r>
            <a:r>
              <a:rPr lang="en-US" altLang="zh-CN" b="1"/>
              <a:t>3</a:t>
            </a:r>
            <a:r>
              <a:rPr lang="en-US" altLang="zh-CN"/>
              <a:t>, 273 (2011)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788987"/>
          </a:xfrm>
        </p:spPr>
        <p:txBody>
          <a:bodyPr/>
          <a:lstStyle/>
          <a:p>
            <a:r>
              <a:rPr lang="en-US" altLang="zh-CN" sz="4000" dirty="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algn="ctr"/>
            <a:r>
              <a:rPr lang="en-US" altLang="zh-CN" dirty="0"/>
              <a:t>Charge distribution of water</a:t>
            </a:r>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r>
              <a:rPr lang="en-US" altLang="zh-CN" dirty="0"/>
              <a:t>Electrostatic force microscopy</a:t>
            </a:r>
            <a:endParaRPr lang="zh-CN" altLang="en-US" dirty="0"/>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zh-CN" sz="2000" dirty="0"/>
              <a:t>Distinguish the positive </a:t>
            </a:r>
            <a:r>
              <a:rPr lang="en-US" altLang="zh-CN" sz="2000" b="1" dirty="0">
                <a:solidFill>
                  <a:srgbClr val="FF0000"/>
                </a:solidFill>
              </a:rPr>
              <a:t>H</a:t>
            </a:r>
            <a:r>
              <a:rPr lang="en-US" altLang="zh-CN" sz="2000" dirty="0"/>
              <a:t> from the negative </a:t>
            </a:r>
            <a:r>
              <a:rPr lang="en-US" altLang="zh-CN" sz="2000" b="1" dirty="0">
                <a:solidFill>
                  <a:srgbClr val="0000FF"/>
                </a:solidFill>
              </a:rPr>
              <a:t>O</a:t>
            </a:r>
            <a:r>
              <a:rPr lang="en-US" altLang="zh-CN" sz="2000" dirty="0"/>
              <a:t> by electrostatic force?</a:t>
            </a:r>
            <a:endParaRPr lang="zh-CN" altLang="en-US" sz="2000" dirty="0"/>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0"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r>
              <a:rPr lang="en-US" altLang="zh-CN" dirty="0"/>
              <a:t>1</a:t>
            </a:r>
            <a:r>
              <a:rPr lang="en-US" altLang="zh-CN" dirty="0">
                <a:latin typeface="Times New Roman"/>
                <a:cs typeface="Times New Roman"/>
              </a:rPr>
              <a:t>Å</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a:prstGeom prst="rect">
            <a:avLst/>
          </a:prstGeom>
        </p:spPr>
        <p:txBody>
          <a:bodyPr/>
          <a:lstStyle/>
          <a:p>
            <a:pPr eaLnBrk="1" hangingPunct="1"/>
            <a:r>
              <a:rPr lang="en-US" altLang="zh-CN" sz="3200" dirty="0">
                <a:cs typeface="Arial" charset="0"/>
              </a:rPr>
              <a:t>High-order electrostatic force</a:t>
            </a:r>
            <a:endParaRPr lang="zh-CN" altLang="en-US" sz="3200" dirty="0">
              <a:cs typeface="Arial" charset="0"/>
            </a:endParaRPr>
          </a:p>
        </p:txBody>
      </p:sp>
      <p:pic>
        <p:nvPicPr>
          <p:cNvPr id="2048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066800"/>
            <a:ext cx="2298317" cy="272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3" name="Picture 1"/>
          <p:cNvPicPr>
            <a:picLocks noChangeAspect="1" noChangeArrowheads="1"/>
          </p:cNvPicPr>
          <p:nvPr/>
        </p:nvPicPr>
        <p:blipFill>
          <a:blip r:embed="rId4"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2" y="5724872"/>
            <a:ext cx="550151" cy="369332"/>
          </a:xfrm>
          <a:prstGeom prst="rect">
            <a:avLst/>
          </a:prstGeom>
          <a:noFill/>
        </p:spPr>
        <p:txBody>
          <a:bodyPr wrap="none" rtlCol="0">
            <a:spAutoFit/>
          </a:bodyPr>
          <a:lstStyle/>
          <a:p>
            <a:r>
              <a:rPr lang="en-US" altLang="zh-CN" dirty="0"/>
              <a:t>1/r</a:t>
            </a:r>
            <a:r>
              <a:rPr lang="en-US" altLang="zh-CN" baseline="30000" dirty="0"/>
              <a:t>2</a:t>
            </a:r>
            <a:endParaRPr lang="zh-CN" altLang="en-US" baseline="30000" dirty="0"/>
          </a:p>
        </p:txBody>
      </p:sp>
      <p:sp>
        <p:nvSpPr>
          <p:cNvPr id="14" name="TextBox 13"/>
          <p:cNvSpPr txBox="1"/>
          <p:nvPr/>
        </p:nvSpPr>
        <p:spPr>
          <a:xfrm>
            <a:off x="5715744" y="5724872"/>
            <a:ext cx="550151" cy="369332"/>
          </a:xfrm>
          <a:prstGeom prst="rect">
            <a:avLst/>
          </a:prstGeom>
          <a:noFill/>
        </p:spPr>
        <p:txBody>
          <a:bodyPr wrap="none" rtlCol="0">
            <a:spAutoFit/>
          </a:bodyPr>
          <a:lstStyle/>
          <a:p>
            <a:r>
              <a:rPr lang="en-US" altLang="zh-CN" dirty="0"/>
              <a:t>1/r</a:t>
            </a:r>
            <a:r>
              <a:rPr lang="en-US" altLang="zh-CN" baseline="30000" dirty="0"/>
              <a:t>4</a:t>
            </a:r>
            <a:endParaRPr lang="zh-CN" altLang="en-US" baseline="30000" dirty="0"/>
          </a:p>
        </p:txBody>
      </p:sp>
      <p:sp>
        <p:nvSpPr>
          <p:cNvPr id="15" name="TextBox 14"/>
          <p:cNvSpPr txBox="1"/>
          <p:nvPr/>
        </p:nvSpPr>
        <p:spPr>
          <a:xfrm>
            <a:off x="3987552" y="5724872"/>
            <a:ext cx="550151" cy="369332"/>
          </a:xfrm>
          <a:prstGeom prst="rect">
            <a:avLst/>
          </a:prstGeom>
          <a:noFill/>
        </p:spPr>
        <p:txBody>
          <a:bodyPr wrap="none" rtlCol="0">
            <a:spAutoFit/>
          </a:bodyPr>
          <a:lstStyle/>
          <a:p>
            <a:r>
              <a:rPr lang="en-US" altLang="zh-CN" dirty="0"/>
              <a:t>1/r</a:t>
            </a:r>
            <a:r>
              <a:rPr lang="en-US" altLang="zh-CN" baseline="30000" dirty="0"/>
              <a:t>3</a:t>
            </a:r>
            <a:endParaRPr lang="zh-CN" altLang="en-US" baseline="30000" dirty="0"/>
          </a:p>
        </p:txBody>
      </p:sp>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172046"/>
            <a:ext cx="3790916" cy="250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5"/>
          <p:cNvSpPr>
            <a:spLocks noChangeArrowheads="1"/>
          </p:cNvSpPr>
          <p:nvPr/>
        </p:nvSpPr>
        <p:spPr bwMode="auto">
          <a:xfrm>
            <a:off x="1017307" y="6412468"/>
            <a:ext cx="3935693" cy="369332"/>
          </a:xfrm>
          <a:prstGeom prst="rect">
            <a:avLst/>
          </a:prstGeom>
          <a:noFill/>
          <a:ln w="9525">
            <a:noFill/>
            <a:miter lim="800000"/>
            <a:headEnd/>
            <a:tailEnd/>
          </a:ln>
          <a:effectLst/>
        </p:spPr>
        <p:txBody>
          <a:bodyPr wrap="none">
            <a:spAutoFit/>
          </a:bodyPr>
          <a:lstStyle/>
          <a:p>
            <a:r>
              <a:rPr lang="en-US" altLang="zh-CN" dirty="0" err="1">
                <a:latin typeface="Times" pitchFamily="18" charset="0"/>
                <a:cs typeface="Times" pitchFamily="18" charset="0"/>
              </a:rPr>
              <a:t>Peng</a:t>
            </a:r>
            <a:r>
              <a:rPr lang="en-US" altLang="zh-CN" dirty="0">
                <a:latin typeface="Times" pitchFamily="18" charset="0"/>
                <a:cs typeface="Times" pitchFamily="18" charset="0"/>
              </a:rPr>
              <a:t> </a:t>
            </a:r>
            <a:r>
              <a:rPr lang="en-US" altLang="zh-CN" i="1" dirty="0">
                <a:latin typeface="Times" pitchFamily="18" charset="0"/>
                <a:cs typeface="Times" pitchFamily="18" charset="0"/>
              </a:rPr>
              <a:t>et al. </a:t>
            </a:r>
            <a:r>
              <a:rPr lang="en-US" altLang="zh-CN" b="1" i="1" dirty="0">
                <a:latin typeface="Times" pitchFamily="18" charset="0"/>
                <a:cs typeface="Times" pitchFamily="18" charset="0"/>
              </a:rPr>
              <a:t>Nat. </a:t>
            </a:r>
            <a:r>
              <a:rPr lang="en-US" altLang="zh-CN" b="1" i="1" dirty="0" err="1">
                <a:latin typeface="Times" pitchFamily="18" charset="0"/>
                <a:cs typeface="Times" pitchFamily="18" charset="0"/>
              </a:rPr>
              <a:t>Commun</a:t>
            </a:r>
            <a:r>
              <a:rPr lang="en-US" altLang="zh-CN" b="1" i="1" dirty="0">
                <a:latin typeface="Times" pitchFamily="18" charset="0"/>
                <a:cs typeface="Times" pitchFamily="18" charset="0"/>
              </a:rPr>
              <a:t>.</a:t>
            </a:r>
            <a:r>
              <a:rPr lang="en-US" altLang="zh-CN" dirty="0">
                <a:latin typeface="Times" pitchFamily="18" charset="0"/>
                <a:cs typeface="Times" pitchFamily="18" charset="0"/>
              </a:rPr>
              <a:t> 9, 122 (2018)</a:t>
            </a:r>
            <a:endParaRPr lang="zh-CN" altLang="en-US" dirty="0">
              <a:latin typeface="Times" pitchFamily="18" charset="0"/>
              <a:cs typeface="Times" pitchFamily="18" charset="0"/>
            </a:endParaRPr>
          </a:p>
        </p:txBody>
      </p:sp>
    </p:spTree>
    <p:extLst>
      <p:ext uri="{BB962C8B-B14F-4D97-AF65-F5344CB8AC3E}">
        <p14:creationId xmlns:p14="http://schemas.microsoft.com/office/powerpoint/2010/main" val="21550859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a:spLocks noChangeArrowheads="1"/>
          </p:cNvSpPr>
          <p:nvPr/>
        </p:nvSpPr>
        <p:spPr bwMode="auto">
          <a:xfrm>
            <a:off x="914400" y="6412468"/>
            <a:ext cx="3935693" cy="369332"/>
          </a:xfrm>
          <a:prstGeom prst="rect">
            <a:avLst/>
          </a:prstGeom>
          <a:noFill/>
          <a:ln w="9525">
            <a:noFill/>
            <a:miter lim="800000"/>
            <a:headEnd/>
            <a:tailEnd/>
          </a:ln>
          <a:effectLst/>
        </p:spPr>
        <p:txBody>
          <a:bodyPr wrap="none">
            <a:spAutoFit/>
          </a:bodyPr>
          <a:lstStyle/>
          <a:p>
            <a:r>
              <a:rPr lang="en-US" altLang="zh-CN" dirty="0" err="1">
                <a:latin typeface="Times" pitchFamily="18" charset="0"/>
                <a:cs typeface="Times" pitchFamily="18" charset="0"/>
              </a:rPr>
              <a:t>Peng</a:t>
            </a:r>
            <a:r>
              <a:rPr lang="en-US" altLang="zh-CN" dirty="0">
                <a:latin typeface="Times" pitchFamily="18" charset="0"/>
                <a:cs typeface="Times" pitchFamily="18" charset="0"/>
              </a:rPr>
              <a:t> </a:t>
            </a:r>
            <a:r>
              <a:rPr lang="en-US" altLang="zh-CN" i="1" dirty="0">
                <a:latin typeface="Times" pitchFamily="18" charset="0"/>
                <a:cs typeface="Times" pitchFamily="18" charset="0"/>
              </a:rPr>
              <a:t>et al. </a:t>
            </a:r>
            <a:r>
              <a:rPr lang="en-US" altLang="zh-CN" b="1" i="1" dirty="0">
                <a:latin typeface="Times" pitchFamily="18" charset="0"/>
                <a:cs typeface="Times" pitchFamily="18" charset="0"/>
              </a:rPr>
              <a:t>Nat. </a:t>
            </a:r>
            <a:r>
              <a:rPr lang="en-US" altLang="zh-CN" b="1" i="1" dirty="0" err="1">
                <a:latin typeface="Times" pitchFamily="18" charset="0"/>
                <a:cs typeface="Times" pitchFamily="18" charset="0"/>
              </a:rPr>
              <a:t>Commun</a:t>
            </a:r>
            <a:r>
              <a:rPr lang="en-US" altLang="zh-CN" b="1" i="1" dirty="0">
                <a:latin typeface="Times" pitchFamily="18" charset="0"/>
                <a:cs typeface="Times" pitchFamily="18" charset="0"/>
              </a:rPr>
              <a:t>.</a:t>
            </a:r>
            <a:r>
              <a:rPr lang="en-US" altLang="zh-CN" dirty="0">
                <a:latin typeface="Times" pitchFamily="18" charset="0"/>
                <a:cs typeface="Times" pitchFamily="18" charset="0"/>
              </a:rPr>
              <a:t> 9, 122 (2018)</a:t>
            </a:r>
            <a:endParaRPr lang="zh-CN" altLang="en-US" dirty="0">
              <a:latin typeface="Times" pitchFamily="18" charset="0"/>
              <a:cs typeface="Times" pitchFamily="18" charset="0"/>
            </a:endParaRPr>
          </a:p>
        </p:txBody>
      </p:sp>
      <p:pic>
        <p:nvPicPr>
          <p:cNvPr id="28" name="Picture 2" descr="C:\Users\YingJiang\Desktop\Ye\water-black hole\water-black hole.png"/>
          <p:cNvPicPr>
            <a:picLocks noChangeAspect="1" noChangeArrowheads="1"/>
          </p:cNvPicPr>
          <p:nvPr/>
        </p:nvPicPr>
        <p:blipFill>
          <a:blip r:embed="rId2" cstate="print"/>
          <a:srcRect/>
          <a:stretch>
            <a:fillRect/>
          </a:stretch>
        </p:blipFill>
        <p:spPr bwMode="auto">
          <a:xfrm>
            <a:off x="838200" y="1447800"/>
            <a:ext cx="7749804" cy="3737610"/>
          </a:xfrm>
          <a:prstGeom prst="rect">
            <a:avLst/>
          </a:prstGeom>
          <a:noFill/>
        </p:spPr>
      </p:pic>
      <p:pic>
        <p:nvPicPr>
          <p:cNvPr id="29"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0620" y="2940179"/>
            <a:ext cx="1035500" cy="568663"/>
          </a:xfrm>
          <a:prstGeom prst="rect">
            <a:avLst/>
          </a:prstGeom>
          <a:noFill/>
          <a:ln w="9525">
            <a:noFill/>
            <a:miter lim="800000"/>
            <a:headEnd/>
            <a:tailEnd/>
          </a:ln>
        </p:spPr>
      </p:pic>
      <p:sp>
        <p:nvSpPr>
          <p:cNvPr id="32" name="TextBox 31"/>
          <p:cNvSpPr txBox="1"/>
          <p:nvPr/>
        </p:nvSpPr>
        <p:spPr>
          <a:xfrm>
            <a:off x="1295400" y="5486400"/>
            <a:ext cx="6719340" cy="461665"/>
          </a:xfrm>
          <a:prstGeom prst="rect">
            <a:avLst/>
          </a:prstGeom>
          <a:noFill/>
        </p:spPr>
        <p:txBody>
          <a:bodyPr wrap="none" rtlCol="0">
            <a:spAutoFit/>
          </a:bodyPr>
          <a:lstStyle/>
          <a:p>
            <a:r>
              <a:rPr lang="en-US" altLang="zh-CN" sz="2400" dirty="0">
                <a:solidFill>
                  <a:srgbClr val="C00000"/>
                </a:solidFill>
                <a:latin typeface="+mn-lt"/>
                <a:ea typeface="黑体" pitchFamily="49" charset="-122"/>
              </a:rPr>
              <a:t>Nearly 20 orders of magnitude difference in size</a:t>
            </a:r>
            <a:endParaRPr lang="zh-CN" altLang="en-US" sz="2400" dirty="0">
              <a:solidFill>
                <a:srgbClr val="C00000"/>
              </a:solidFill>
              <a:latin typeface="+mn-lt"/>
              <a:ea typeface="黑体" pitchFamily="49" charset="-122"/>
            </a:endParaRPr>
          </a:p>
        </p:txBody>
      </p:sp>
      <p:pic>
        <p:nvPicPr>
          <p:cNvPr id="33" name="Picture 34"/>
          <p:cNvPicPr>
            <a:picLocks noChangeAspect="1" noChangeArrowheads="1"/>
          </p:cNvPicPr>
          <p:nvPr/>
        </p:nvPicPr>
        <p:blipFill>
          <a:blip r:embed="rId4" cstate="print"/>
          <a:srcRect l="68952" t="5385" r="1447" b="12055"/>
          <a:stretch>
            <a:fillRect/>
          </a:stretch>
        </p:blipFill>
        <p:spPr bwMode="auto">
          <a:xfrm>
            <a:off x="5029200" y="1584960"/>
            <a:ext cx="3413042" cy="3444240"/>
          </a:xfrm>
          <a:prstGeom prst="rect">
            <a:avLst/>
          </a:prstGeom>
          <a:noFill/>
          <a:ln w="9525">
            <a:noFill/>
            <a:miter lim="800000"/>
            <a:headEnd/>
            <a:tailEnd/>
          </a:ln>
        </p:spPr>
      </p:pic>
      <p:sp>
        <p:nvSpPr>
          <p:cNvPr id="34" name="矩形 33"/>
          <p:cNvSpPr/>
          <p:nvPr/>
        </p:nvSpPr>
        <p:spPr>
          <a:xfrm>
            <a:off x="5085174" y="4607012"/>
            <a:ext cx="1338828" cy="369332"/>
          </a:xfrm>
          <a:prstGeom prst="rect">
            <a:avLst/>
          </a:prstGeom>
        </p:spPr>
        <p:txBody>
          <a:bodyPr wrap="none">
            <a:spAutoFit/>
          </a:bodyPr>
          <a:lstStyle/>
          <a:p>
            <a:r>
              <a:rPr lang="en-US" altLang="zh-CN" dirty="0">
                <a:solidFill>
                  <a:schemeClr val="bg1"/>
                </a:solidFill>
                <a:latin typeface="Arial Unicode MS" pitchFamily="34" charset="-122"/>
                <a:ea typeface="Arial Unicode MS" pitchFamily="34" charset="-122"/>
                <a:cs typeface="Arial Unicode MS" pitchFamily="34" charset="-122"/>
              </a:rPr>
              <a:t>@Jiang lab</a:t>
            </a:r>
            <a:endParaRPr lang="zh-CN" altLang="en-US" dirty="0">
              <a:solidFill>
                <a:schemeClr val="bg1"/>
              </a:solidFill>
              <a:latin typeface="Arial Unicode MS" pitchFamily="34" charset="-122"/>
              <a:ea typeface="Arial Unicode MS" pitchFamily="34" charset="-122"/>
              <a:cs typeface="Arial Unicode MS" pitchFamily="34" charset="-122"/>
            </a:endParaRPr>
          </a:p>
        </p:txBody>
      </p:sp>
      <p:pic>
        <p:nvPicPr>
          <p:cNvPr id="35"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7085716">
            <a:off x="5171252" y="2636579"/>
            <a:ext cx="612214" cy="336209"/>
          </a:xfrm>
          <a:prstGeom prst="rect">
            <a:avLst/>
          </a:prstGeom>
          <a:noFill/>
          <a:ln w="9525">
            <a:noFill/>
            <a:miter lim="800000"/>
            <a:headEnd/>
            <a:tailEnd/>
          </a:ln>
        </p:spPr>
      </p:pic>
      <p:pic>
        <p:nvPicPr>
          <p:cNvPr id="36"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6300000">
            <a:off x="6056623" y="3195379"/>
            <a:ext cx="612214" cy="336209"/>
          </a:xfrm>
          <a:prstGeom prst="rect">
            <a:avLst/>
          </a:prstGeom>
          <a:noFill/>
          <a:ln w="9525">
            <a:noFill/>
            <a:miter lim="800000"/>
            <a:headEnd/>
            <a:tailEnd/>
          </a:ln>
        </p:spPr>
      </p:pic>
      <p:sp>
        <p:nvSpPr>
          <p:cNvPr id="37" name="标题 2"/>
          <p:cNvSpPr txBox="1">
            <a:spLocks/>
          </p:cNvSpPr>
          <p:nvPr/>
        </p:nvSpPr>
        <p:spPr>
          <a:xfrm>
            <a:off x="457200" y="381000"/>
            <a:ext cx="8229600" cy="517921"/>
          </a:xfrm>
          <a:prstGeom prst="rect">
            <a:avLst/>
          </a:prstGeom>
        </p:spPr>
        <p:txBody>
          <a:bodyPr>
            <a:normAutofit fontScale="7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4200" kern="0" dirty="0">
                <a:solidFill>
                  <a:schemeClr val="tx2"/>
                </a:solidFill>
                <a:latin typeface="+mj-lt"/>
                <a:ea typeface="+mj-ea"/>
                <a:cs typeface="+mj-cs"/>
              </a:rPr>
              <a:t>Water molecule</a:t>
            </a:r>
            <a:r>
              <a:rPr kumimoji="0" lang="zh-CN" altLang="en-US" sz="4200" b="0" i="0" u="none" strike="noStrike" kern="0" cap="none" spc="0" normalizeH="0" baseline="0" noProof="0" dirty="0">
                <a:ln>
                  <a:noFill/>
                </a:ln>
                <a:solidFill>
                  <a:schemeClr val="tx2"/>
                </a:solidFill>
                <a:effectLst/>
                <a:uLnTx/>
                <a:uFillTx/>
                <a:latin typeface="+mj-lt"/>
                <a:ea typeface="+mj-ea"/>
                <a:cs typeface="+mj-cs"/>
              </a:rPr>
              <a:t> </a:t>
            </a:r>
            <a:r>
              <a:rPr kumimoji="0" lang="en-US" altLang="zh-CN" sz="4200" b="0" i="0" u="none" strike="noStrike" kern="0" cap="none" spc="0" normalizeH="0" baseline="0" noProof="0" dirty="0" err="1">
                <a:ln>
                  <a:noFill/>
                </a:ln>
                <a:solidFill>
                  <a:schemeClr val="tx2"/>
                </a:solidFill>
                <a:effectLst/>
                <a:uLnTx/>
                <a:uFillTx/>
                <a:latin typeface="+mj-lt"/>
                <a:ea typeface="+mj-ea"/>
                <a:cs typeface="+mj-cs"/>
              </a:rPr>
              <a:t>vs</a:t>
            </a:r>
            <a:r>
              <a:rPr kumimoji="0" lang="en-US" altLang="zh-CN" sz="4200" b="0" i="0" u="none" strike="noStrike" kern="0" cap="none" spc="0" normalizeH="0" baseline="0" noProof="0" dirty="0">
                <a:ln>
                  <a:noFill/>
                </a:ln>
                <a:solidFill>
                  <a:schemeClr val="tx2"/>
                </a:solidFill>
                <a:effectLst/>
                <a:uLnTx/>
                <a:uFillTx/>
                <a:latin typeface="+mj-lt"/>
                <a:ea typeface="+mj-ea"/>
                <a:cs typeface="+mj-cs"/>
              </a:rPr>
              <a:t> black hole</a:t>
            </a:r>
            <a:endParaRPr kumimoji="0" lang="zh-CN" altLang="en-US" sz="42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par>
                                <p:cTn id="21" presetID="3"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linds(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a:solidFill>
                  <a:schemeClr val="bg2">
                    <a:lumMod val="60000"/>
                    <a:lumOff val="40000"/>
                  </a:schemeClr>
                </a:solidFill>
              </a:rPr>
              <a:t>表面人工纳米结构的构筑和原子尺度操控</a:t>
            </a:r>
          </a:p>
          <a:p>
            <a:pPr lvl="1" eaLnBrk="1" hangingPunct="1">
              <a:lnSpc>
                <a:spcPct val="80000"/>
              </a:lnSpc>
            </a:pPr>
            <a:r>
              <a:rPr lang="zh-CN" altLang="en-US" sz="2200" dirty="0">
                <a:solidFill>
                  <a:schemeClr val="bg2">
                    <a:lumMod val="60000"/>
                    <a:lumOff val="40000"/>
                  </a:schemeClr>
                </a:solidFill>
              </a:rPr>
              <a:t>单原子、单分子、小量子体系</a:t>
            </a:r>
            <a:endParaRPr lang="en-US" altLang="zh-CN" sz="2200" dirty="0">
              <a:solidFill>
                <a:schemeClr val="bg2">
                  <a:lumMod val="60000"/>
                  <a:lumOff val="40000"/>
                </a:schemeClr>
              </a:solidFill>
            </a:endParaRPr>
          </a:p>
          <a:p>
            <a:pPr lvl="1" eaLnBrk="1" hangingPunct="1">
              <a:lnSpc>
                <a:spcPct val="80000"/>
              </a:lnSpc>
            </a:pPr>
            <a:endParaRPr lang="zh-CN" altLang="en-US" sz="2000" dirty="0"/>
          </a:p>
          <a:p>
            <a:pPr eaLnBrk="1" hangingPunct="1">
              <a:lnSpc>
                <a:spcPct val="80000"/>
              </a:lnSpc>
            </a:pPr>
            <a:r>
              <a:rPr lang="zh-CN" altLang="en-US" sz="2200" b="1" dirty="0">
                <a:solidFill>
                  <a:schemeClr val="bg1">
                    <a:lumMod val="75000"/>
                  </a:schemeClr>
                </a:solidFill>
              </a:rPr>
              <a:t>新材料的合成和研究</a:t>
            </a:r>
          </a:p>
          <a:p>
            <a:pPr lvl="1" eaLnBrk="1" hangingPunct="1">
              <a:lnSpc>
                <a:spcPct val="80000"/>
              </a:lnSpc>
            </a:pPr>
            <a:r>
              <a:rPr lang="zh-CN" altLang="en-US" sz="2200" dirty="0">
                <a:solidFill>
                  <a:schemeClr val="bg1">
                    <a:lumMod val="75000"/>
                  </a:schemeClr>
                </a:solidFill>
              </a:rPr>
              <a:t>低维超导、拓扑量子态、二维材料、低维强关联体系</a:t>
            </a:r>
          </a:p>
          <a:p>
            <a:pPr lvl="1" eaLnBrk="1" hangingPunct="1">
              <a:lnSpc>
                <a:spcPct val="80000"/>
              </a:lnSpc>
            </a:pPr>
            <a:endParaRPr lang="zh-CN" altLang="en-US" sz="2200" dirty="0">
              <a:solidFill>
                <a:schemeClr val="bg2">
                  <a:lumMod val="60000"/>
                  <a:lumOff val="40000"/>
                </a:schemeClr>
              </a:solidFill>
            </a:endParaRPr>
          </a:p>
          <a:p>
            <a:pPr eaLnBrk="1" hangingPunct="1">
              <a:lnSpc>
                <a:spcPct val="80000"/>
              </a:lnSpc>
            </a:pPr>
            <a:r>
              <a:rPr lang="zh-CN" altLang="en-US" sz="2200" b="1" dirty="0">
                <a:solidFill>
                  <a:schemeClr val="bg2">
                    <a:lumMod val="60000"/>
                    <a:lumOff val="40000"/>
                  </a:schemeClr>
                </a:solidFill>
              </a:rPr>
              <a:t>极端条件下的仪器技术发展</a:t>
            </a:r>
          </a:p>
          <a:p>
            <a:pPr lvl="1" eaLnBrk="1" hangingPunct="1">
              <a:lnSpc>
                <a:spcPct val="80000"/>
              </a:lnSpc>
            </a:pPr>
            <a:r>
              <a:rPr lang="zh-CN" altLang="en-US" sz="2200" dirty="0">
                <a:solidFill>
                  <a:schemeClr val="bg2">
                    <a:lumMod val="60000"/>
                    <a:lumOff val="40000"/>
                  </a:schemeClr>
                </a:solidFill>
              </a:rPr>
              <a:t>时间 </a:t>
            </a:r>
            <a:r>
              <a:rPr lang="en-US" altLang="zh-CN" sz="2200" dirty="0">
                <a:solidFill>
                  <a:schemeClr val="bg2">
                    <a:lumMod val="60000"/>
                    <a:lumOff val="40000"/>
                  </a:schemeClr>
                </a:solidFill>
              </a:rPr>
              <a:t>(</a:t>
            </a:r>
            <a:r>
              <a:rPr lang="en-US" altLang="zh-CN" sz="2200" dirty="0" err="1">
                <a:solidFill>
                  <a:schemeClr val="bg2">
                    <a:lumMod val="60000"/>
                    <a:lumOff val="40000"/>
                  </a:schemeClr>
                </a:solidFill>
              </a:rPr>
              <a:t>fs</a:t>
            </a:r>
            <a:r>
              <a:rPr lang="en-US" altLang="zh-CN" sz="2200" dirty="0">
                <a:solidFill>
                  <a:schemeClr val="bg2">
                    <a:lumMod val="60000"/>
                    <a:lumOff val="40000"/>
                  </a:schemeClr>
                </a:solidFill>
              </a:rPr>
              <a:t>)</a:t>
            </a:r>
            <a:r>
              <a:rPr lang="zh-CN" altLang="en-US" sz="2200" dirty="0">
                <a:solidFill>
                  <a:schemeClr val="bg2">
                    <a:lumMod val="60000"/>
                    <a:lumOff val="40000"/>
                  </a:schemeClr>
                </a:solidFill>
              </a:rPr>
              <a:t>、空间 </a:t>
            </a:r>
            <a:r>
              <a:rPr lang="en-US" altLang="zh-CN" sz="2200" dirty="0">
                <a:solidFill>
                  <a:schemeClr val="bg2">
                    <a:lumMod val="60000"/>
                    <a:lumOff val="40000"/>
                  </a:schemeClr>
                </a:solidFill>
              </a:rPr>
              <a:t>(sub-</a:t>
            </a:r>
            <a:r>
              <a:rPr lang="en-US" altLang="zh-CN" sz="2200" dirty="0" err="1">
                <a:solidFill>
                  <a:schemeClr val="bg2">
                    <a:lumMod val="60000"/>
                    <a:lumOff val="40000"/>
                  </a:schemeClr>
                </a:solidFill>
                <a:cs typeface="Arial" pitchFamily="34" charset="0"/>
              </a:rPr>
              <a:t>Ångstrom</a:t>
            </a:r>
            <a:r>
              <a:rPr lang="en-US" altLang="zh-CN" sz="2200" dirty="0">
                <a:solidFill>
                  <a:schemeClr val="bg2">
                    <a:lumMod val="60000"/>
                    <a:lumOff val="40000"/>
                  </a:schemeClr>
                </a:solidFill>
                <a:cs typeface="Arial" pitchFamily="34" charset="0"/>
              </a:rPr>
              <a:t>)</a:t>
            </a:r>
            <a:r>
              <a:rPr lang="zh-CN" altLang="en-US" sz="2200" dirty="0">
                <a:solidFill>
                  <a:schemeClr val="bg2">
                    <a:lumMod val="60000"/>
                    <a:lumOff val="40000"/>
                  </a:schemeClr>
                </a:solidFill>
              </a:rPr>
              <a:t>、能量 </a:t>
            </a:r>
            <a:r>
              <a:rPr lang="en-US" altLang="zh-CN" sz="2200" dirty="0">
                <a:solidFill>
                  <a:schemeClr val="bg2">
                    <a:lumMod val="60000"/>
                    <a:lumOff val="40000"/>
                  </a:schemeClr>
                </a:solidFill>
              </a:rPr>
              <a:t>(sub-</a:t>
            </a:r>
            <a:r>
              <a:rPr lang="en-US" altLang="zh-CN" sz="2200" dirty="0">
                <a:solidFill>
                  <a:schemeClr val="bg2">
                    <a:lumMod val="60000"/>
                    <a:lumOff val="40000"/>
                  </a:schemeClr>
                </a:solidFill>
                <a:sym typeface="Symbol" pitchFamily="18" charset="2"/>
              </a:rPr>
              <a:t></a:t>
            </a:r>
            <a:r>
              <a:rPr lang="en-US" altLang="zh-CN" sz="2200" dirty="0" err="1">
                <a:solidFill>
                  <a:schemeClr val="bg2">
                    <a:lumMod val="60000"/>
                    <a:lumOff val="40000"/>
                  </a:schemeClr>
                </a:solidFill>
                <a:sym typeface="Symbol" pitchFamily="18" charset="2"/>
              </a:rPr>
              <a:t>eV</a:t>
            </a:r>
            <a:r>
              <a:rPr lang="en-US" altLang="zh-CN" sz="2200" dirty="0">
                <a:solidFill>
                  <a:schemeClr val="bg2">
                    <a:lumMod val="60000"/>
                    <a:lumOff val="40000"/>
                  </a:schemeClr>
                </a:solidFill>
              </a:rPr>
              <a:t>)</a:t>
            </a:r>
            <a:r>
              <a:rPr lang="zh-CN" altLang="en-US" sz="2200" dirty="0">
                <a:solidFill>
                  <a:schemeClr val="bg2">
                    <a:lumMod val="60000"/>
                    <a:lumOff val="40000"/>
                  </a:schemeClr>
                </a:solidFill>
              </a:rPr>
              <a:t>、温度 </a:t>
            </a:r>
            <a:r>
              <a:rPr lang="en-US" altLang="zh-CN" sz="2200" dirty="0">
                <a:solidFill>
                  <a:schemeClr val="bg2">
                    <a:lumMod val="60000"/>
                    <a:lumOff val="40000"/>
                  </a:schemeClr>
                </a:solidFill>
              </a:rPr>
              <a:t>(sub-</a:t>
            </a:r>
            <a:r>
              <a:rPr lang="en-US" altLang="zh-CN" sz="2200" dirty="0" err="1">
                <a:solidFill>
                  <a:schemeClr val="bg2">
                    <a:lumMod val="60000"/>
                    <a:lumOff val="40000"/>
                  </a:schemeClr>
                </a:solidFill>
              </a:rPr>
              <a:t>mK</a:t>
            </a:r>
            <a:r>
              <a:rPr lang="en-US" altLang="zh-CN" sz="2200" dirty="0">
                <a:solidFill>
                  <a:schemeClr val="bg2">
                    <a:lumMod val="60000"/>
                    <a:lumOff val="40000"/>
                  </a:schemeClr>
                </a:solidFill>
              </a:rPr>
              <a:t>) </a:t>
            </a:r>
            <a:r>
              <a:rPr lang="zh-CN" altLang="en-US" sz="2200" dirty="0">
                <a:solidFill>
                  <a:schemeClr val="bg2">
                    <a:lumMod val="60000"/>
                    <a:lumOff val="40000"/>
                  </a:schemeClr>
                </a:solidFill>
              </a:rPr>
              <a:t>、磁场 </a:t>
            </a:r>
            <a:r>
              <a:rPr lang="en-US" altLang="zh-CN" sz="2200" dirty="0">
                <a:solidFill>
                  <a:schemeClr val="bg2">
                    <a:lumMod val="60000"/>
                    <a:lumOff val="40000"/>
                  </a:schemeClr>
                </a:solidFill>
              </a:rPr>
              <a:t>(&gt;20T)</a:t>
            </a:r>
            <a:r>
              <a:rPr lang="zh-CN" altLang="en-US" sz="2200" dirty="0">
                <a:solidFill>
                  <a:schemeClr val="bg2">
                    <a:lumMod val="60000"/>
                    <a:lumOff val="40000"/>
                  </a:schemeClr>
                </a:solidFill>
              </a:rPr>
              <a:t>、高频 </a:t>
            </a:r>
            <a:r>
              <a:rPr lang="en-US" altLang="zh-CN" sz="2200" dirty="0">
                <a:solidFill>
                  <a:schemeClr val="bg2">
                    <a:lumMod val="60000"/>
                    <a:lumOff val="40000"/>
                  </a:schemeClr>
                </a:solidFill>
              </a:rPr>
              <a:t>(&gt;500MHz)</a:t>
            </a:r>
            <a:endParaRPr lang="zh-CN" altLang="en-US" sz="2200" dirty="0">
              <a:solidFill>
                <a:schemeClr val="bg2">
                  <a:lumMod val="60000"/>
                  <a:lumOff val="40000"/>
                </a:schemeClr>
              </a:solidFill>
            </a:endParaRPr>
          </a:p>
          <a:p>
            <a:pPr lvl="1" eaLnBrk="1" hangingPunct="1">
              <a:lnSpc>
                <a:spcPct val="80000"/>
              </a:lnSpc>
            </a:pPr>
            <a:endParaRPr lang="zh-CN" altLang="en-US" sz="2200" dirty="0">
              <a:solidFill>
                <a:schemeClr val="accent2">
                  <a:lumMod val="75000"/>
                </a:schemeClr>
              </a:solidFill>
            </a:endParaRPr>
          </a:p>
          <a:p>
            <a:pPr eaLnBrk="1" hangingPunct="1">
              <a:lnSpc>
                <a:spcPct val="80000"/>
              </a:lnSpc>
            </a:pPr>
            <a:r>
              <a:rPr lang="zh-CN" altLang="en-US" sz="2200" b="1" dirty="0">
                <a:solidFill>
                  <a:schemeClr val="accent2">
                    <a:lumMod val="75000"/>
                  </a:schemeClr>
                </a:solidFill>
              </a:rPr>
              <a:t>理论手段的发展</a:t>
            </a:r>
          </a:p>
          <a:p>
            <a:pPr lvl="1" eaLnBrk="1" hangingPunct="1">
              <a:lnSpc>
                <a:spcPct val="80000"/>
              </a:lnSpc>
            </a:pPr>
            <a:r>
              <a:rPr lang="zh-CN" altLang="en-US" sz="2200" dirty="0">
                <a:solidFill>
                  <a:schemeClr val="accent2">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a:solidFill>
                <a:schemeClr val="bg1">
                  <a:lumMod val="75000"/>
                </a:schemeClr>
              </a:solidFill>
            </a:endParaRPr>
          </a:p>
          <a:p>
            <a:pPr eaLnBrk="1" hangingPunct="1">
              <a:lnSpc>
                <a:spcPct val="80000"/>
              </a:lnSpc>
            </a:pPr>
            <a:r>
              <a:rPr lang="zh-CN" altLang="en-US" sz="2200" b="1" dirty="0">
                <a:solidFill>
                  <a:schemeClr val="bg1">
                    <a:lumMod val="75000"/>
                  </a:schemeClr>
                </a:solidFill>
              </a:rPr>
              <a:t>应用相关</a:t>
            </a:r>
          </a:p>
          <a:p>
            <a:pPr lvl="1" eaLnBrk="1" hangingPunct="1">
              <a:lnSpc>
                <a:spcPct val="80000"/>
              </a:lnSpc>
            </a:pPr>
            <a:r>
              <a:rPr lang="zh-CN" altLang="en-US" sz="2200" dirty="0">
                <a:solidFill>
                  <a:schemeClr val="bg1">
                    <a:lumMod val="75000"/>
                  </a:schemeClr>
                </a:solidFill>
              </a:rPr>
              <a:t>表面催化、表面自组装、太阳能电池、产氢和储氢、生命体系</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418654"/>
            <a:ext cx="8229600" cy="1570186"/>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0" cap="none" spc="0" normalizeH="0" baseline="0" noProof="0" dirty="0">
                <a:ln>
                  <a:noFill/>
                </a:ln>
                <a:solidFill>
                  <a:srgbClr val="C00000"/>
                </a:solidFill>
                <a:effectLst/>
                <a:uLnTx/>
                <a:uFillTx/>
                <a:latin typeface="黑体" pitchFamily="49" charset="-122"/>
                <a:ea typeface="黑体" pitchFamily="49" charset="-122"/>
                <a:cs typeface="+mj-cs"/>
              </a:rPr>
              <a:t>最近几年凝聚态物理领域的重大研究进展，几乎都与表面物理相关：</a:t>
            </a:r>
          </a:p>
        </p:txBody>
      </p:sp>
      <p:sp>
        <p:nvSpPr>
          <p:cNvPr id="3" name="Rectangle 2"/>
          <p:cNvSpPr txBox="1">
            <a:spLocks noChangeArrowheads="1"/>
          </p:cNvSpPr>
          <p:nvPr/>
        </p:nvSpPr>
        <p:spPr bwMode="auto">
          <a:xfrm>
            <a:off x="539552" y="2060848"/>
            <a:ext cx="8229600" cy="3672408"/>
          </a:xfrm>
          <a:prstGeom prst="rect">
            <a:avLst/>
          </a:prstGeom>
          <a:noFill/>
          <a:ln>
            <a:miter lim="800000"/>
            <a:headEnd/>
            <a:tailEnd/>
          </a:ln>
        </p:spPr>
        <p:txBody>
          <a:bodyPr/>
          <a:lstStyle/>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a:ln>
                  <a:noFill/>
                </a:ln>
                <a:solidFill>
                  <a:schemeClr val="tx2">
                    <a:lumMod val="50000"/>
                  </a:schemeClr>
                </a:solidFill>
                <a:effectLst/>
                <a:uLnTx/>
                <a:uFillTx/>
                <a:latin typeface="黑体" pitchFamily="49" charset="-122"/>
                <a:ea typeface="黑体" pitchFamily="49" charset="-122"/>
                <a:cs typeface="+mj-cs"/>
              </a:rPr>
              <a:t>拓扑绝缘体</a:t>
            </a:r>
            <a:endParaRPr kumimoji="1" lang="en-US" altLang="zh-CN" sz="3600" i="0" u="none" strike="noStrike" kern="0" cap="none" spc="0" normalizeH="0" baseline="0" noProof="0" dirty="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a:solidFill>
                  <a:schemeClr val="tx2">
                    <a:lumMod val="50000"/>
                  </a:schemeClr>
                </a:solidFill>
                <a:latin typeface="黑体" pitchFamily="49" charset="-122"/>
                <a:ea typeface="黑体" pitchFamily="49" charset="-122"/>
                <a:cs typeface="+mj-cs"/>
              </a:rPr>
              <a:t>界面高温超导</a:t>
            </a:r>
            <a:endParaRPr lang="en-US" altLang="zh-CN" sz="3600" kern="0" dirty="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a:ln>
                  <a:noFill/>
                </a:ln>
                <a:solidFill>
                  <a:schemeClr val="tx2">
                    <a:lumMod val="50000"/>
                  </a:schemeClr>
                </a:solidFill>
                <a:effectLst/>
                <a:uLnTx/>
                <a:uFillTx/>
                <a:latin typeface="黑体" pitchFamily="49" charset="-122"/>
                <a:ea typeface="黑体" pitchFamily="49" charset="-122"/>
                <a:cs typeface="+mj-cs"/>
              </a:rPr>
              <a:t>二维材料</a:t>
            </a:r>
            <a:endParaRPr kumimoji="1" lang="en-US" altLang="zh-CN" sz="3600" i="0" u="none" strike="noStrike" kern="0" cap="none" spc="0" normalizeH="0" baseline="0" noProof="0" dirty="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a:solidFill>
                  <a:schemeClr val="tx2">
                    <a:lumMod val="50000"/>
                  </a:schemeClr>
                </a:solidFill>
                <a:latin typeface="黑体" pitchFamily="49" charset="-122"/>
                <a:ea typeface="黑体" pitchFamily="49" charset="-122"/>
                <a:cs typeface="+mj-cs"/>
              </a:rPr>
              <a:t>表面增强效应</a:t>
            </a:r>
            <a:endParaRPr lang="en-US" altLang="zh-CN" sz="3600" kern="0" dirty="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a:solidFill>
                  <a:schemeClr val="tx2">
                    <a:lumMod val="50000"/>
                  </a:schemeClr>
                </a:solidFill>
                <a:latin typeface="黑体" pitchFamily="49" charset="-122"/>
                <a:ea typeface="黑体" pitchFamily="49" charset="-122"/>
                <a:cs typeface="+mj-cs"/>
              </a:rPr>
              <a:t>量子传感</a:t>
            </a:r>
            <a:endParaRPr lang="en-US" altLang="zh-CN" sz="3600" kern="0" dirty="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en-US" altLang="zh-CN" sz="3600" kern="0" dirty="0">
                <a:solidFill>
                  <a:schemeClr val="tx2">
                    <a:lumMod val="50000"/>
                  </a:schemeClr>
                </a:solidFill>
                <a:latin typeface="黑体" pitchFamily="49" charset="-122"/>
                <a:ea typeface="黑体" pitchFamily="49" charset="-122"/>
                <a:cs typeface="+mj-cs"/>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679450" y="3513138"/>
            <a:ext cx="6269038" cy="881062"/>
          </a:xfrm>
          <a:prstGeom prst="rect">
            <a:avLst/>
          </a:prstGeom>
          <a:noFill/>
          <a:ln w="9525">
            <a:noFill/>
            <a:miter lim="800000"/>
            <a:headEnd/>
            <a:tailEnd/>
          </a:ln>
        </p:spPr>
      </p:pic>
      <p:sp>
        <p:nvSpPr>
          <p:cNvPr id="9219" name="Line 1"/>
          <p:cNvSpPr>
            <a:spLocks noChangeShapeType="1"/>
          </p:cNvSpPr>
          <p:nvPr/>
        </p:nvSpPr>
        <p:spPr bwMode="auto">
          <a:xfrm>
            <a:off x="604838" y="1052736"/>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220" name="Rectangle 2"/>
          <p:cNvSpPr>
            <a:spLocks noGrp="1" noChangeArrowheads="1"/>
          </p:cNvSpPr>
          <p:nvPr>
            <p:ph type="title"/>
          </p:nvPr>
        </p:nvSpPr>
        <p:spPr/>
        <p:txBody>
          <a:bodyPr rIns="18755"/>
          <a:lstStyle/>
          <a:p>
            <a:pPr marL="17463" eaLnBrk="1" hangingPunct="1">
              <a:lnSpc>
                <a:spcPct val="150000"/>
              </a:lnSpc>
            </a:pPr>
            <a:r>
              <a:rPr lang="zh-CN" altLang="en-US" sz="3000" b="1" dirty="0">
                <a:latin typeface="黑体" pitchFamily="49" charset="-122"/>
                <a:ea typeface="黑体" pitchFamily="49" charset="-122"/>
                <a:sym typeface="Times New Roman" pitchFamily="18" charset="0"/>
              </a:rPr>
              <a:t>理论挑战：原子核量子效应</a:t>
            </a:r>
            <a:endParaRPr lang="en-US" sz="3000" b="1" dirty="0">
              <a:latin typeface="黑体" pitchFamily="49" charset="-122"/>
              <a:ea typeface="黑体" pitchFamily="49" charset="-122"/>
              <a:sym typeface="Times New Roman" pitchFamily="18" charset="0"/>
            </a:endParaRPr>
          </a:p>
        </p:txBody>
      </p:sp>
      <p:sp>
        <p:nvSpPr>
          <p:cNvPr id="1034" name="Rectangle 3"/>
          <p:cNvSpPr>
            <a:spLocks/>
          </p:cNvSpPr>
          <p:nvPr/>
        </p:nvSpPr>
        <p:spPr bwMode="auto">
          <a:xfrm>
            <a:off x="611188" y="4508500"/>
            <a:ext cx="8029575" cy="1206500"/>
          </a:xfrm>
          <a:prstGeom prst="rect">
            <a:avLst/>
          </a:prstGeom>
          <a:noFill/>
          <a:ln w="12700">
            <a:noFill/>
            <a:miter lim="800000"/>
            <a:headEnd/>
            <a:tailEnd/>
          </a:ln>
        </p:spPr>
        <p:txBody>
          <a:bodyPr lIns="0" tIns="0" rIns="18755" bIns="0"/>
          <a:lstStyle/>
          <a:p>
            <a:pPr marL="17463" algn="l">
              <a:spcBef>
                <a:spcPts val="0"/>
              </a:spcBef>
              <a:buSzPct val="125000"/>
              <a:defRPr/>
            </a:pPr>
            <a:r>
              <a:rPr lang="zh-CN" altLang="en-US" sz="2600" dirty="0">
                <a:solidFill>
                  <a:srgbClr val="000099"/>
                </a:solidFill>
                <a:latin typeface="黑体" pitchFamily="49" charset="-122"/>
                <a:ea typeface="黑体" pitchFamily="49" charset="-122"/>
                <a:cs typeface="Times" charset="0"/>
                <a:sym typeface="Times New Roman" pitchFamily="18" charset="0"/>
              </a:rPr>
              <a:t>问题：</a:t>
            </a:r>
            <a:endParaRPr lang="en-US" altLang="zh-CN" sz="2600" dirty="0">
              <a:solidFill>
                <a:srgbClr val="000099"/>
              </a:solidFill>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忽略原子核本身的量子效应</a:t>
            </a:r>
            <a:endParaRPr lang="en-US" altLang="zh-CN" sz="2400" dirty="0">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忽略原子核的量子化对电子态的影响（非绝热效应）</a:t>
            </a: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3000" dirty="0">
              <a:latin typeface="黑体" pitchFamily="49" charset="-122"/>
              <a:ea typeface="黑体" pitchFamily="49" charset="-122"/>
              <a:sym typeface="Times New Roman" pitchFamily="18" charset="0"/>
            </a:endParaRPr>
          </a:p>
        </p:txBody>
      </p:sp>
      <p:sp>
        <p:nvSpPr>
          <p:cNvPr id="9222" name="Rectangle 3"/>
          <p:cNvSpPr>
            <a:spLocks/>
          </p:cNvSpPr>
          <p:nvPr/>
        </p:nvSpPr>
        <p:spPr bwMode="auto">
          <a:xfrm>
            <a:off x="541338" y="5938838"/>
            <a:ext cx="8207375" cy="585787"/>
          </a:xfrm>
          <a:prstGeom prst="rect">
            <a:avLst/>
          </a:prstGeom>
          <a:noFill/>
          <a:ln w="12700">
            <a:noFill/>
            <a:miter lim="800000"/>
            <a:headEnd/>
            <a:tailEnd/>
          </a:ln>
        </p:spPr>
        <p:txBody>
          <a:bodyPr lIns="0" tIns="0" rIns="18755" bIns="0"/>
          <a:lstStyle/>
          <a:p>
            <a:pPr algn="l"/>
            <a:r>
              <a:rPr lang="zh-CN" altLang="en-US" sz="2600" dirty="0">
                <a:solidFill>
                  <a:srgbClr val="C00000"/>
                </a:solidFill>
                <a:latin typeface="黑体" pitchFamily="49" charset="-122"/>
                <a:ea typeface="黑体" pitchFamily="49" charset="-122"/>
                <a:cs typeface="Times" charset="0"/>
                <a:sym typeface="Times New Roman" pitchFamily="18" charset="0"/>
              </a:rPr>
              <a:t>对于轻元素体系，这种处理将会变得不准确甚至失效。</a:t>
            </a:r>
          </a:p>
        </p:txBody>
      </p:sp>
      <p:sp>
        <p:nvSpPr>
          <p:cNvPr id="9224" name="Rectangle 3"/>
          <p:cNvSpPr>
            <a:spLocks/>
          </p:cNvSpPr>
          <p:nvPr/>
        </p:nvSpPr>
        <p:spPr bwMode="auto">
          <a:xfrm>
            <a:off x="539750" y="3000375"/>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玻恩</a:t>
            </a:r>
            <a:r>
              <a:rPr lang="en-US" altLang="zh-CN" sz="2600" dirty="0">
                <a:solidFill>
                  <a:srgbClr val="000099"/>
                </a:solidFill>
                <a:latin typeface="黑体" pitchFamily="49" charset="-122"/>
                <a:ea typeface="黑体" pitchFamily="49" charset="-122"/>
                <a:cs typeface="Times" charset="0"/>
                <a:sym typeface="Times New Roman" pitchFamily="18" charset="0"/>
              </a:rPr>
              <a:t>-</a:t>
            </a:r>
            <a:r>
              <a:rPr lang="zh-CN" altLang="en-US" sz="2600" dirty="0">
                <a:solidFill>
                  <a:srgbClr val="000099"/>
                </a:solidFill>
                <a:latin typeface="黑体" pitchFamily="49" charset="-122"/>
                <a:ea typeface="黑体" pitchFamily="49" charset="-122"/>
                <a:cs typeface="Times" charset="0"/>
                <a:sym typeface="Times New Roman" pitchFamily="18" charset="0"/>
              </a:rPr>
              <a:t>奥本海默近似（</a:t>
            </a:r>
            <a:r>
              <a:rPr lang="en-US" altLang="zh-CN" sz="2600" dirty="0">
                <a:solidFill>
                  <a:srgbClr val="000099"/>
                </a:solidFill>
                <a:latin typeface="黑体" pitchFamily="49" charset="-122"/>
                <a:ea typeface="黑体" pitchFamily="49" charset="-122"/>
                <a:cs typeface="Times" charset="0"/>
                <a:sym typeface="Times New Roman" pitchFamily="18" charset="0"/>
              </a:rPr>
              <a:t>1927</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pic>
        <p:nvPicPr>
          <p:cNvPr id="9225" name="Picture 1"/>
          <p:cNvPicPr>
            <a:picLocks noChangeAspect="1" noChangeArrowheads="1"/>
          </p:cNvPicPr>
          <p:nvPr/>
        </p:nvPicPr>
        <p:blipFill>
          <a:blip r:embed="rId4"/>
          <a:srcRect/>
          <a:stretch>
            <a:fillRect/>
          </a:stretch>
        </p:blipFill>
        <p:spPr bwMode="auto">
          <a:xfrm>
            <a:off x="604838" y="2011363"/>
            <a:ext cx="8467725" cy="774700"/>
          </a:xfrm>
          <a:prstGeom prst="rect">
            <a:avLst/>
          </a:prstGeom>
          <a:noFill/>
          <a:ln w="9525">
            <a:noFill/>
            <a:miter lim="800000"/>
            <a:headEnd/>
            <a:tailEnd/>
          </a:ln>
        </p:spPr>
      </p:pic>
      <p:sp>
        <p:nvSpPr>
          <p:cNvPr id="9226" name="Rectangle 3"/>
          <p:cNvSpPr>
            <a:spLocks/>
          </p:cNvSpPr>
          <p:nvPr/>
        </p:nvSpPr>
        <p:spPr bwMode="auto">
          <a:xfrm>
            <a:off x="539750" y="1408113"/>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薛定谔方程（</a:t>
            </a:r>
            <a:r>
              <a:rPr lang="en-US" altLang="zh-CN" sz="2600" dirty="0">
                <a:solidFill>
                  <a:srgbClr val="000099"/>
                </a:solidFill>
                <a:latin typeface="黑体" pitchFamily="49" charset="-122"/>
                <a:ea typeface="黑体" pitchFamily="49" charset="-122"/>
                <a:cs typeface="Times" charset="0"/>
                <a:sym typeface="Times New Roman" pitchFamily="18" charset="0"/>
              </a:rPr>
              <a:t>1926</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cxnSp>
        <p:nvCxnSpPr>
          <p:cNvPr id="12" name="直接连接符 11"/>
          <p:cNvCxnSpPr/>
          <p:nvPr/>
        </p:nvCxnSpPr>
        <p:spPr>
          <a:xfrm>
            <a:off x="594995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7670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blinds(horizontal)">
                                      <p:cBhvr>
                                        <p:cTn id="15" dur="500"/>
                                        <p:tgtEl>
                                          <p:spTgt spid="9224"/>
                                        </p:tgtEl>
                                      </p:cBhvr>
                                    </p:animEffect>
                                  </p:childTnLst>
                                </p:cTn>
                              </p:par>
                              <p:par>
                                <p:cTn id="16" presetID="3"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linds(horizontal)">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linds(horizontal)">
                                      <p:cBhvr>
                                        <p:cTn id="23" dur="500"/>
                                        <p:tgtEl>
                                          <p:spTgt spid="10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linds(horizontal)">
                                      <p:cBhvr>
                                        <p:cTn id="2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9222" grpId="0"/>
      <p:bldP spid="922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1"/>
          <p:cNvSpPr>
            <a:spLocks noChangeShapeType="1"/>
          </p:cNvSpPr>
          <p:nvPr/>
        </p:nvSpPr>
        <p:spPr bwMode="auto">
          <a:xfrm>
            <a:off x="615724" y="942612"/>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 name="Rectangle 2"/>
          <p:cNvSpPr txBox="1">
            <a:spLocks noChangeArrowheads="1"/>
          </p:cNvSpPr>
          <p:nvPr/>
        </p:nvSpPr>
        <p:spPr bwMode="auto">
          <a:xfrm>
            <a:off x="431181" y="217449"/>
            <a:ext cx="83671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zh-CN" altLang="en-US" sz="2800" dirty="0">
                <a:latin typeface="+mj-lt"/>
                <a:ea typeface="黑体" pitchFamily="49" charset="-122"/>
                <a:cs typeface="+mj-cs"/>
              </a:rPr>
              <a:t>轻元素体系的全量子化效应研究</a:t>
            </a:r>
          </a:p>
          <a:p>
            <a:pPr lvl="0" algn="ctr">
              <a:defRPr/>
            </a:pPr>
            <a:endParaRPr kumimoji="0" lang="zh-CN" altLang="en-US" sz="2800" b="0" i="0" u="none" strike="noStrike" kern="1200" cap="none" spc="0" normalizeH="0" baseline="0" noProof="0" dirty="0">
              <a:ln>
                <a:noFill/>
              </a:ln>
              <a:solidFill>
                <a:schemeClr val="tx1"/>
              </a:solidFill>
              <a:effectLst/>
              <a:uLnTx/>
              <a:uFillTx/>
              <a:latin typeface="+mj-lt"/>
              <a:ea typeface="黑体" pitchFamily="49" charset="-122"/>
              <a:cs typeface="+mj-cs"/>
            </a:endParaRPr>
          </a:p>
        </p:txBody>
      </p:sp>
      <p:sp>
        <p:nvSpPr>
          <p:cNvPr id="8" name="经典体系：…"/>
          <p:cNvSpPr txBox="1"/>
          <p:nvPr/>
        </p:nvSpPr>
        <p:spPr>
          <a:xfrm>
            <a:off x="898924" y="4067032"/>
            <a:ext cx="3626800" cy="2308324"/>
          </a:xfrm>
          <a:prstGeom prst="rect">
            <a:avLst/>
          </a:prstGeom>
          <a:ln w="38100">
            <a:solidFill>
              <a:schemeClr val="accent5">
                <a:lumOff val="24117"/>
              </a:schemeClr>
            </a:solidFill>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150000"/>
              </a:lnSpc>
              <a:defRPr sz="3000"/>
            </a:pPr>
            <a:r>
              <a:rPr lang="zh-CN" altLang="en-US" sz="2400" dirty="0">
                <a:latin typeface="黑体"/>
                <a:ea typeface="黑体"/>
                <a:cs typeface="黑体"/>
                <a:sym typeface="黑体"/>
              </a:rPr>
              <a:t>重元素</a:t>
            </a:r>
            <a:r>
              <a:rPr sz="2400" dirty="0" err="1">
                <a:latin typeface="黑体"/>
                <a:ea typeface="黑体"/>
                <a:cs typeface="黑体"/>
                <a:sym typeface="黑体"/>
              </a:rPr>
              <a:t>体系</a:t>
            </a:r>
            <a:r>
              <a:rPr sz="2400" dirty="0">
                <a:latin typeface="黑体"/>
                <a:ea typeface="黑体"/>
                <a:cs typeface="黑体"/>
                <a:sym typeface="黑体"/>
              </a:rPr>
              <a:t>：</a:t>
            </a:r>
          </a:p>
          <a:p>
            <a:pPr algn="ctr">
              <a:lnSpc>
                <a:spcPct val="150000"/>
              </a:lnSpc>
              <a:defRPr sz="3000"/>
            </a:pPr>
            <a:r>
              <a:rPr sz="2400" dirty="0" err="1">
                <a:solidFill>
                  <a:srgbClr val="FF0000"/>
                </a:solidFill>
                <a:latin typeface="黑体"/>
                <a:ea typeface="黑体"/>
                <a:cs typeface="黑体"/>
                <a:sym typeface="黑体"/>
              </a:rPr>
              <a:t>质量：原子核</a:t>
            </a:r>
            <a:r>
              <a:rPr sz="2400" dirty="0">
                <a:solidFill>
                  <a:srgbClr val="FF0000"/>
                </a:solidFill>
                <a:latin typeface="黑体"/>
                <a:ea typeface="黑体"/>
                <a:cs typeface="黑体"/>
                <a:sym typeface="黑体"/>
              </a:rPr>
              <a:t> &gt;&gt; </a:t>
            </a:r>
            <a:r>
              <a:rPr sz="2400" dirty="0" err="1">
                <a:solidFill>
                  <a:srgbClr val="FF0000"/>
                </a:solidFill>
                <a:latin typeface="黑体"/>
                <a:ea typeface="黑体"/>
                <a:cs typeface="黑体"/>
                <a:sym typeface="黑体"/>
              </a:rPr>
              <a:t>电子</a:t>
            </a:r>
            <a:endParaRPr sz="2400" dirty="0">
              <a:solidFill>
                <a:srgbClr val="FF0000"/>
              </a:solidFill>
              <a:latin typeface="黑体"/>
              <a:ea typeface="黑体"/>
              <a:cs typeface="黑体"/>
              <a:sym typeface="黑体"/>
            </a:endParaRPr>
          </a:p>
          <a:p>
            <a:pPr algn="ctr">
              <a:lnSpc>
                <a:spcPct val="150000"/>
              </a:lnSpc>
              <a:defRPr sz="3000"/>
            </a:pPr>
            <a:r>
              <a:rPr sz="2400" dirty="0" err="1">
                <a:latin typeface="黑体"/>
                <a:ea typeface="黑体"/>
                <a:cs typeface="黑体"/>
                <a:sym typeface="黑体"/>
              </a:rPr>
              <a:t>电子态量子化</a:t>
            </a:r>
            <a:br>
              <a:rPr lang="en-US" sz="2400" dirty="0">
                <a:latin typeface="黑体"/>
                <a:ea typeface="黑体"/>
                <a:cs typeface="黑体"/>
                <a:sym typeface="黑体"/>
              </a:rPr>
            </a:br>
            <a:r>
              <a:rPr lang="zh-CN" altLang="en-US" sz="2400" dirty="0">
                <a:latin typeface="黑体"/>
                <a:ea typeface="黑体"/>
                <a:cs typeface="黑体"/>
                <a:sym typeface="黑体"/>
              </a:rPr>
              <a:t>（波恩</a:t>
            </a:r>
            <a:r>
              <a:rPr lang="en-US" altLang="zh-CN" sz="2400" dirty="0">
                <a:latin typeface="黑体"/>
                <a:ea typeface="黑体"/>
                <a:cs typeface="黑体"/>
                <a:sym typeface="黑体"/>
              </a:rPr>
              <a:t>-</a:t>
            </a:r>
            <a:r>
              <a:rPr lang="zh-CN" altLang="en-US" sz="2400" dirty="0">
                <a:latin typeface="黑体"/>
                <a:ea typeface="黑体"/>
                <a:cs typeface="黑体"/>
                <a:sym typeface="黑体"/>
              </a:rPr>
              <a:t>奥本海默近似）</a:t>
            </a:r>
            <a:endParaRPr sz="2400" dirty="0">
              <a:latin typeface="黑体"/>
              <a:ea typeface="黑体"/>
              <a:cs typeface="黑体"/>
              <a:sym typeface="黑体"/>
            </a:endParaRPr>
          </a:p>
        </p:txBody>
      </p:sp>
      <p:sp>
        <p:nvSpPr>
          <p:cNvPr id="11" name="轻元素体系：…"/>
          <p:cNvSpPr txBox="1"/>
          <p:nvPr/>
        </p:nvSpPr>
        <p:spPr>
          <a:xfrm>
            <a:off x="4712613" y="4067032"/>
            <a:ext cx="3583895" cy="2308324"/>
          </a:xfrm>
          <a:prstGeom prst="rect">
            <a:avLst/>
          </a:prstGeom>
          <a:ln w="38100">
            <a:solidFill>
              <a:schemeClr val="accent5">
                <a:lumOff val="24117"/>
              </a:schemeClr>
            </a:solidFill>
            <a:miter lim="400000"/>
          </a:ln>
          <a:extLst>
            <a:ext uri="{C572A759-6A51-4108-AA02-DFA0A04FC94B}">
              <ma14:wrappingTextBoxFlag xmlns:ma14="http://schemas.microsoft.com/office/mac/drawingml/2011/main" xmlns="" val="1"/>
            </a:ext>
          </a:extLst>
        </p:spPr>
        <p:txBody>
          <a:bodyPr wrap="square" lIns="45719" rIns="45719">
            <a:spAutoFit/>
          </a:bodyPr>
          <a:lstStyle/>
          <a:p>
            <a:pPr algn="ctr">
              <a:lnSpc>
                <a:spcPct val="150000"/>
              </a:lnSpc>
              <a:defRPr sz="3000"/>
            </a:pPr>
            <a:r>
              <a:rPr sz="2400" dirty="0" err="1">
                <a:latin typeface="黑体"/>
                <a:ea typeface="黑体"/>
                <a:cs typeface="黑体"/>
                <a:sym typeface="黑体"/>
              </a:rPr>
              <a:t>轻元素体系</a:t>
            </a:r>
            <a:r>
              <a:rPr sz="2400" dirty="0">
                <a:latin typeface="黑体"/>
                <a:ea typeface="黑体"/>
                <a:cs typeface="黑体"/>
                <a:sym typeface="黑体"/>
              </a:rPr>
              <a:t>：</a:t>
            </a:r>
          </a:p>
          <a:p>
            <a:pPr algn="ctr">
              <a:lnSpc>
                <a:spcPct val="150000"/>
              </a:lnSpc>
              <a:defRPr sz="3000"/>
            </a:pPr>
            <a:r>
              <a:rPr sz="2400" dirty="0" err="1">
                <a:latin typeface="黑体"/>
                <a:ea typeface="黑体"/>
                <a:cs typeface="黑体"/>
                <a:sym typeface="黑体"/>
              </a:rPr>
              <a:t>质量：原子核</a:t>
            </a:r>
            <a:r>
              <a:rPr sz="2400" dirty="0">
                <a:latin typeface="黑体"/>
                <a:ea typeface="黑体"/>
                <a:cs typeface="黑体"/>
                <a:sym typeface="黑体"/>
              </a:rPr>
              <a:t> &gt; </a:t>
            </a:r>
            <a:r>
              <a:rPr sz="2400" dirty="0" err="1">
                <a:latin typeface="黑体"/>
                <a:ea typeface="黑体"/>
                <a:cs typeface="黑体"/>
                <a:sym typeface="黑体"/>
              </a:rPr>
              <a:t>电子</a:t>
            </a:r>
            <a:endParaRPr sz="2400" dirty="0">
              <a:latin typeface="黑体"/>
              <a:ea typeface="黑体"/>
              <a:cs typeface="黑体"/>
              <a:sym typeface="黑体"/>
            </a:endParaRPr>
          </a:p>
          <a:p>
            <a:pPr algn="ctr">
              <a:lnSpc>
                <a:spcPct val="150000"/>
              </a:lnSpc>
              <a:defRPr sz="3000"/>
            </a:pPr>
            <a:r>
              <a:rPr lang="zh-CN" altLang="en-US" sz="2400" dirty="0">
                <a:latin typeface="黑体"/>
                <a:ea typeface="黑体"/>
                <a:cs typeface="黑体"/>
                <a:sym typeface="黑体"/>
              </a:rPr>
              <a:t>电子和原子核同时量子化</a:t>
            </a:r>
            <a:br>
              <a:rPr lang="en-US" altLang="zh-CN" sz="2400" dirty="0">
                <a:latin typeface="黑体"/>
                <a:ea typeface="黑体"/>
                <a:cs typeface="黑体"/>
                <a:sym typeface="黑体"/>
              </a:rPr>
            </a:br>
            <a:r>
              <a:rPr lang="zh-CN" altLang="en-US" sz="2400" dirty="0">
                <a:latin typeface="黑体"/>
                <a:ea typeface="黑体"/>
                <a:cs typeface="黑体"/>
                <a:sym typeface="黑体"/>
              </a:rPr>
              <a:t>（全量子化）</a:t>
            </a:r>
            <a:endParaRPr sz="2400" dirty="0">
              <a:latin typeface="黑体"/>
              <a:ea typeface="黑体"/>
              <a:cs typeface="黑体"/>
              <a:sym typeface="黑体"/>
            </a:endParaRPr>
          </a:p>
        </p:txBody>
      </p:sp>
      <p:pic>
        <p:nvPicPr>
          <p:cNvPr id="12" name="image26.gif" descr="image26.gif"/>
          <p:cNvPicPr>
            <a:picLocks noChangeAspect="1"/>
          </p:cNvPicPr>
          <p:nvPr/>
        </p:nvPicPr>
        <p:blipFill>
          <a:blip r:embed="rId3" cstate="print">
            <a:extLst/>
          </a:blip>
          <a:stretch>
            <a:fillRect/>
          </a:stretch>
        </p:blipFill>
        <p:spPr>
          <a:xfrm>
            <a:off x="905866" y="1222281"/>
            <a:ext cx="3653343" cy="2737949"/>
          </a:xfrm>
          <a:prstGeom prst="rect">
            <a:avLst/>
          </a:prstGeom>
          <a:ln w="12700">
            <a:miter lim="400000"/>
          </a:ln>
        </p:spPr>
      </p:pic>
      <p:pic>
        <p:nvPicPr>
          <p:cNvPr id="13" name="image27.gif" descr="image27.gif"/>
          <p:cNvPicPr>
            <a:picLocks noChangeAspect="1"/>
          </p:cNvPicPr>
          <p:nvPr/>
        </p:nvPicPr>
        <p:blipFill>
          <a:blip r:embed="rId4" cstate="print">
            <a:extLst/>
          </a:blip>
          <a:stretch>
            <a:fillRect/>
          </a:stretch>
        </p:blipFill>
        <p:spPr>
          <a:xfrm>
            <a:off x="4676632" y="1226852"/>
            <a:ext cx="3626800" cy="2718057"/>
          </a:xfrm>
          <a:prstGeom prst="rect">
            <a:avLst/>
          </a:prstGeom>
          <a:ln w="12700">
            <a:miter lim="400000"/>
          </a:ln>
        </p:spPr>
      </p:pic>
      <p:sp>
        <p:nvSpPr>
          <p:cNvPr id="14" name="灯片编号占位符 13"/>
          <p:cNvSpPr>
            <a:spLocks noGrp="1"/>
          </p:cNvSpPr>
          <p:nvPr>
            <p:ph type="sldNum" sz="quarter" idx="4294967295"/>
          </p:nvPr>
        </p:nvSpPr>
        <p:spPr>
          <a:xfrm>
            <a:off x="6553200" y="6356350"/>
            <a:ext cx="2133600" cy="365125"/>
          </a:xfrm>
          <a:prstGeom prst="rect">
            <a:avLst/>
          </a:prstGeom>
        </p:spPr>
        <p:txBody>
          <a:bodyPr/>
          <a:lstStyle/>
          <a:p>
            <a:fld id="{00B0C915-2F5E-4472-A112-3BE896397146}" type="slidenum">
              <a:rPr lang="zh-CN" altLang="en-US" smtClean="0"/>
              <a:pPr/>
              <a:t>91</a:t>
            </a:fld>
            <a:endParaRPr lang="zh-CN" altLang="en-US"/>
          </a:p>
        </p:txBody>
      </p:sp>
    </p:spTree>
  </p:cSld>
  <p:clrMapOvr>
    <a:masterClrMapping/>
  </p:clrMapOvr>
  <p:transition advTm="28031"/>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Freeform 4"/>
          <p:cNvSpPr>
            <a:spLocks/>
          </p:cNvSpPr>
          <p:nvPr/>
        </p:nvSpPr>
        <p:spPr bwMode="auto">
          <a:xfrm>
            <a:off x="2193925" y="1371600"/>
            <a:ext cx="4892675" cy="3124200"/>
          </a:xfrm>
          <a:custGeom>
            <a:avLst/>
            <a:gdLst/>
            <a:ahLst/>
            <a:cxnLst>
              <a:cxn ang="0">
                <a:pos x="0" y="29"/>
              </a:cxn>
              <a:cxn ang="0">
                <a:pos x="206" y="1074"/>
              </a:cxn>
              <a:cxn ang="0">
                <a:pos x="480" y="1911"/>
              </a:cxn>
              <a:cxn ang="0">
                <a:pos x="822" y="2090"/>
              </a:cxn>
              <a:cxn ang="0">
                <a:pos x="1197" y="1779"/>
              </a:cxn>
              <a:cxn ang="0">
                <a:pos x="1571" y="795"/>
              </a:cxn>
              <a:cxn ang="0">
                <a:pos x="1942" y="1765"/>
              </a:cxn>
              <a:cxn ang="0">
                <a:pos x="2358" y="2086"/>
              </a:cxn>
              <a:cxn ang="0">
                <a:pos x="2704" y="1876"/>
              </a:cxn>
              <a:cxn ang="0">
                <a:pos x="2956" y="1043"/>
              </a:cxn>
              <a:cxn ang="0">
                <a:pos x="3082" y="0"/>
              </a:cxn>
            </a:cxnLst>
            <a:rect l="0" t="0" r="r" b="b"/>
            <a:pathLst>
              <a:path w="3082" h="2112">
                <a:moveTo>
                  <a:pt x="0" y="29"/>
                </a:moveTo>
                <a:cubicBezTo>
                  <a:pt x="62" y="394"/>
                  <a:pt x="126" y="761"/>
                  <a:pt x="206" y="1074"/>
                </a:cubicBezTo>
                <a:cubicBezTo>
                  <a:pt x="286" y="1388"/>
                  <a:pt x="377" y="1742"/>
                  <a:pt x="480" y="1911"/>
                </a:cubicBezTo>
                <a:cubicBezTo>
                  <a:pt x="583" y="2081"/>
                  <a:pt x="702" y="2112"/>
                  <a:pt x="822" y="2090"/>
                </a:cubicBezTo>
                <a:cubicBezTo>
                  <a:pt x="942" y="2068"/>
                  <a:pt x="1072" y="1995"/>
                  <a:pt x="1197" y="1779"/>
                </a:cubicBezTo>
                <a:cubicBezTo>
                  <a:pt x="1322" y="1563"/>
                  <a:pt x="1447" y="797"/>
                  <a:pt x="1571" y="795"/>
                </a:cubicBezTo>
                <a:cubicBezTo>
                  <a:pt x="1695" y="793"/>
                  <a:pt x="1811" y="1550"/>
                  <a:pt x="1942" y="1765"/>
                </a:cubicBezTo>
                <a:cubicBezTo>
                  <a:pt x="2073" y="1980"/>
                  <a:pt x="2231" y="2068"/>
                  <a:pt x="2358" y="2086"/>
                </a:cubicBezTo>
                <a:cubicBezTo>
                  <a:pt x="2485" y="2104"/>
                  <a:pt x="2604" y="2050"/>
                  <a:pt x="2704" y="1876"/>
                </a:cubicBezTo>
                <a:cubicBezTo>
                  <a:pt x="2804" y="1702"/>
                  <a:pt x="2893" y="1356"/>
                  <a:pt x="2956" y="1043"/>
                </a:cubicBezTo>
                <a:cubicBezTo>
                  <a:pt x="3020" y="731"/>
                  <a:pt x="3056" y="218"/>
                  <a:pt x="3082" y="0"/>
                </a:cubicBezTo>
              </a:path>
            </a:pathLst>
          </a:custGeom>
          <a:noFill/>
          <a:ln w="25400">
            <a:solidFill>
              <a:schemeClr val="tx1"/>
            </a:solidFill>
            <a:round/>
            <a:headEnd/>
            <a:tailEnd/>
          </a:ln>
          <a:effectLst/>
        </p:spPr>
        <p:txBody>
          <a:bodyPr/>
          <a:lstStyle/>
          <a:p>
            <a:endParaRPr lang="zh-CN" altLang="en-US"/>
          </a:p>
        </p:txBody>
      </p:sp>
      <p:sp>
        <p:nvSpPr>
          <p:cNvPr id="629765" name="Line 5"/>
          <p:cNvSpPr>
            <a:spLocks noChangeShapeType="1"/>
          </p:cNvSpPr>
          <p:nvPr/>
        </p:nvSpPr>
        <p:spPr bwMode="auto">
          <a:xfrm>
            <a:off x="2803525" y="3886200"/>
            <a:ext cx="1295400" cy="0"/>
          </a:xfrm>
          <a:prstGeom prst="line">
            <a:avLst/>
          </a:prstGeom>
          <a:noFill/>
          <a:ln w="38100">
            <a:solidFill>
              <a:schemeClr val="accent2"/>
            </a:solidFill>
            <a:prstDash val="sysDot"/>
            <a:round/>
            <a:headEnd/>
            <a:tailEnd/>
          </a:ln>
          <a:effectLst/>
        </p:spPr>
        <p:txBody>
          <a:bodyPr/>
          <a:lstStyle/>
          <a:p>
            <a:endParaRPr lang="zh-CN" altLang="en-US"/>
          </a:p>
        </p:txBody>
      </p:sp>
      <p:sp>
        <p:nvSpPr>
          <p:cNvPr id="629766" name="Line 6"/>
          <p:cNvSpPr>
            <a:spLocks noChangeShapeType="1"/>
          </p:cNvSpPr>
          <p:nvPr/>
        </p:nvSpPr>
        <p:spPr bwMode="auto">
          <a:xfrm flipV="1">
            <a:off x="4175125" y="3897313"/>
            <a:ext cx="1038225" cy="4762"/>
          </a:xfrm>
          <a:prstGeom prst="line">
            <a:avLst/>
          </a:prstGeom>
          <a:noFill/>
          <a:ln w="50800">
            <a:solidFill>
              <a:srgbClr val="0000FF"/>
            </a:solidFill>
            <a:round/>
            <a:headEnd type="stealth" w="lg" len="lg"/>
            <a:tailEnd type="stealth" w="lg" len="lg"/>
          </a:ln>
          <a:effectLst/>
        </p:spPr>
        <p:txBody>
          <a:bodyPr/>
          <a:lstStyle/>
          <a:p>
            <a:endParaRPr lang="zh-CN" altLang="en-US"/>
          </a:p>
        </p:txBody>
      </p:sp>
      <p:sp>
        <p:nvSpPr>
          <p:cNvPr id="629767" name="Line 7"/>
          <p:cNvSpPr>
            <a:spLocks noChangeShapeType="1"/>
          </p:cNvSpPr>
          <p:nvPr/>
        </p:nvSpPr>
        <p:spPr bwMode="auto">
          <a:xfrm>
            <a:off x="5283200" y="3886200"/>
            <a:ext cx="1265238" cy="0"/>
          </a:xfrm>
          <a:prstGeom prst="line">
            <a:avLst/>
          </a:prstGeom>
          <a:noFill/>
          <a:ln w="38100">
            <a:solidFill>
              <a:schemeClr val="accent2"/>
            </a:solidFill>
            <a:prstDash val="sysDot"/>
            <a:round/>
            <a:headEnd/>
            <a:tailEnd/>
          </a:ln>
          <a:effectLst/>
        </p:spPr>
        <p:txBody>
          <a:bodyPr/>
          <a:lstStyle/>
          <a:p>
            <a:endParaRPr lang="zh-CN" altLang="en-US"/>
          </a:p>
        </p:txBody>
      </p:sp>
      <p:sp>
        <p:nvSpPr>
          <p:cNvPr id="629768" name="Freeform 8"/>
          <p:cNvSpPr>
            <a:spLocks/>
          </p:cNvSpPr>
          <p:nvPr/>
        </p:nvSpPr>
        <p:spPr bwMode="auto">
          <a:xfrm>
            <a:off x="3717925" y="2133600"/>
            <a:ext cx="1887538" cy="669925"/>
          </a:xfrm>
          <a:custGeom>
            <a:avLst/>
            <a:gdLst/>
            <a:ahLst/>
            <a:cxnLst>
              <a:cxn ang="0">
                <a:pos x="785" y="279"/>
              </a:cxn>
              <a:cxn ang="0">
                <a:pos x="387" y="1"/>
              </a:cxn>
              <a:cxn ang="0">
                <a:pos x="0" y="270"/>
              </a:cxn>
            </a:cxnLst>
            <a:rect l="0" t="0" r="r" b="b"/>
            <a:pathLst>
              <a:path w="785" h="279">
                <a:moveTo>
                  <a:pt x="785" y="279"/>
                </a:moveTo>
                <a:cubicBezTo>
                  <a:pt x="719" y="233"/>
                  <a:pt x="518" y="2"/>
                  <a:pt x="387" y="1"/>
                </a:cubicBezTo>
                <a:cubicBezTo>
                  <a:pt x="256" y="0"/>
                  <a:pt x="81" y="214"/>
                  <a:pt x="0" y="270"/>
                </a:cubicBezTo>
              </a:path>
            </a:pathLst>
          </a:custGeom>
          <a:noFill/>
          <a:ln w="50800">
            <a:solidFill>
              <a:srgbClr val="FF0000"/>
            </a:solidFill>
            <a:round/>
            <a:headEnd type="stealth" w="lg" len="lg"/>
            <a:tailEnd type="stealth" w="lg" len="lg"/>
          </a:ln>
          <a:effectLst/>
        </p:spPr>
        <p:txBody>
          <a:bodyPr/>
          <a:lstStyle/>
          <a:p>
            <a:endParaRPr lang="zh-CN" altLang="en-US"/>
          </a:p>
        </p:txBody>
      </p:sp>
      <p:sp>
        <p:nvSpPr>
          <p:cNvPr id="629770" name="Oval 10"/>
          <p:cNvSpPr>
            <a:spLocks noChangeArrowheads="1"/>
          </p:cNvSpPr>
          <p:nvPr/>
        </p:nvSpPr>
        <p:spPr bwMode="auto">
          <a:xfrm>
            <a:off x="23637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1" name="Oval 11"/>
          <p:cNvSpPr>
            <a:spLocks noChangeArrowheads="1"/>
          </p:cNvSpPr>
          <p:nvPr/>
        </p:nvSpPr>
        <p:spPr bwMode="auto">
          <a:xfrm>
            <a:off x="38449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2" name="Oval 12"/>
          <p:cNvSpPr>
            <a:spLocks noChangeArrowheads="1"/>
          </p:cNvSpPr>
          <p:nvPr/>
        </p:nvSpPr>
        <p:spPr bwMode="auto">
          <a:xfrm>
            <a:off x="3040063" y="4900613"/>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3" name="Line 13"/>
          <p:cNvSpPr>
            <a:spLocks noChangeShapeType="1"/>
          </p:cNvSpPr>
          <p:nvPr/>
        </p:nvSpPr>
        <p:spPr bwMode="auto">
          <a:xfrm>
            <a:off x="2709863" y="5016500"/>
            <a:ext cx="346075" cy="0"/>
          </a:xfrm>
          <a:prstGeom prst="line">
            <a:avLst/>
          </a:prstGeom>
          <a:noFill/>
          <a:ln w="38100">
            <a:solidFill>
              <a:schemeClr val="tx1"/>
            </a:solidFill>
            <a:round/>
            <a:headEnd/>
            <a:tailEnd/>
          </a:ln>
          <a:effectLst/>
        </p:spPr>
        <p:txBody>
          <a:bodyPr/>
          <a:lstStyle/>
          <a:p>
            <a:endParaRPr lang="zh-CN" altLang="en-US"/>
          </a:p>
        </p:txBody>
      </p:sp>
      <p:sp>
        <p:nvSpPr>
          <p:cNvPr id="629774" name="Line 14"/>
          <p:cNvSpPr>
            <a:spLocks noChangeShapeType="1"/>
          </p:cNvSpPr>
          <p:nvPr/>
        </p:nvSpPr>
        <p:spPr bwMode="auto">
          <a:xfrm>
            <a:off x="3271838" y="5030788"/>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29776" name="Oval 16"/>
          <p:cNvSpPr>
            <a:spLocks noChangeArrowheads="1"/>
          </p:cNvSpPr>
          <p:nvPr/>
        </p:nvSpPr>
        <p:spPr bwMode="auto">
          <a:xfrm rot="10800000">
            <a:off x="67278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7" name="Oval 17"/>
          <p:cNvSpPr>
            <a:spLocks noChangeArrowheads="1"/>
          </p:cNvSpPr>
          <p:nvPr/>
        </p:nvSpPr>
        <p:spPr bwMode="auto">
          <a:xfrm rot="10800000">
            <a:off x="52466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8" name="Oval 18"/>
          <p:cNvSpPr>
            <a:spLocks noChangeArrowheads="1"/>
          </p:cNvSpPr>
          <p:nvPr/>
        </p:nvSpPr>
        <p:spPr bwMode="auto">
          <a:xfrm rot="10800000">
            <a:off x="6165850" y="4881563"/>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9" name="Line 19"/>
          <p:cNvSpPr>
            <a:spLocks noChangeShapeType="1"/>
          </p:cNvSpPr>
          <p:nvPr/>
        </p:nvSpPr>
        <p:spPr bwMode="auto">
          <a:xfrm rot="10800000">
            <a:off x="6381750" y="4997450"/>
            <a:ext cx="346075" cy="0"/>
          </a:xfrm>
          <a:prstGeom prst="line">
            <a:avLst/>
          </a:prstGeom>
          <a:noFill/>
          <a:ln w="38100">
            <a:solidFill>
              <a:schemeClr val="tx1"/>
            </a:solidFill>
            <a:round/>
            <a:headEnd/>
            <a:tailEnd/>
          </a:ln>
          <a:effectLst/>
        </p:spPr>
        <p:txBody>
          <a:bodyPr/>
          <a:lstStyle/>
          <a:p>
            <a:endParaRPr lang="zh-CN" altLang="en-US"/>
          </a:p>
        </p:txBody>
      </p:sp>
      <p:sp>
        <p:nvSpPr>
          <p:cNvPr id="629780" name="Line 20"/>
          <p:cNvSpPr>
            <a:spLocks noChangeShapeType="1"/>
          </p:cNvSpPr>
          <p:nvPr/>
        </p:nvSpPr>
        <p:spPr bwMode="auto">
          <a:xfrm rot="10800000">
            <a:off x="5573713" y="5005388"/>
            <a:ext cx="590550" cy="0"/>
          </a:xfrm>
          <a:prstGeom prst="line">
            <a:avLst/>
          </a:prstGeom>
          <a:noFill/>
          <a:ln w="38100">
            <a:solidFill>
              <a:srgbClr val="FF0000"/>
            </a:solidFill>
            <a:prstDash val="sysDot"/>
            <a:round/>
            <a:headEnd/>
            <a:tailEnd/>
          </a:ln>
          <a:effectLst/>
        </p:spPr>
        <p:txBody>
          <a:bodyPr/>
          <a:lstStyle/>
          <a:p>
            <a:endParaRPr lang="zh-CN" altLang="en-US"/>
          </a:p>
        </p:txBody>
      </p:sp>
      <p:sp>
        <p:nvSpPr>
          <p:cNvPr id="629781" name="Text Box 21"/>
          <p:cNvSpPr txBox="1">
            <a:spLocks noChangeArrowheads="1"/>
          </p:cNvSpPr>
          <p:nvPr/>
        </p:nvSpPr>
        <p:spPr bwMode="auto">
          <a:xfrm>
            <a:off x="2882900" y="5148263"/>
            <a:ext cx="438150" cy="365125"/>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2" name="Text Box 22"/>
          <p:cNvSpPr txBox="1">
            <a:spLocks noChangeArrowheads="1"/>
          </p:cNvSpPr>
          <p:nvPr/>
        </p:nvSpPr>
        <p:spPr bwMode="auto">
          <a:xfrm>
            <a:off x="2274888" y="5133975"/>
            <a:ext cx="411162"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3" name="Text Box 23"/>
          <p:cNvSpPr txBox="1">
            <a:spLocks noChangeArrowheads="1"/>
          </p:cNvSpPr>
          <p:nvPr/>
        </p:nvSpPr>
        <p:spPr bwMode="auto">
          <a:xfrm>
            <a:off x="3765550" y="5151438"/>
            <a:ext cx="412750"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4" name="Text Box 24"/>
          <p:cNvSpPr txBox="1">
            <a:spLocks noChangeArrowheads="1"/>
          </p:cNvSpPr>
          <p:nvPr/>
        </p:nvSpPr>
        <p:spPr bwMode="auto">
          <a:xfrm>
            <a:off x="6046788" y="5133975"/>
            <a:ext cx="439737" cy="368300"/>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5" name="Text Box 25"/>
          <p:cNvSpPr txBox="1">
            <a:spLocks noChangeArrowheads="1"/>
          </p:cNvSpPr>
          <p:nvPr/>
        </p:nvSpPr>
        <p:spPr bwMode="auto">
          <a:xfrm>
            <a:off x="5140325" y="5119688"/>
            <a:ext cx="412750" cy="368300"/>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6" name="Text Box 26"/>
          <p:cNvSpPr txBox="1">
            <a:spLocks noChangeArrowheads="1"/>
          </p:cNvSpPr>
          <p:nvPr/>
        </p:nvSpPr>
        <p:spPr bwMode="auto">
          <a:xfrm>
            <a:off x="6629400" y="5137150"/>
            <a:ext cx="411163"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7" name="Text Box 27"/>
          <p:cNvSpPr txBox="1">
            <a:spLocks noChangeArrowheads="1"/>
          </p:cNvSpPr>
          <p:nvPr/>
        </p:nvSpPr>
        <p:spPr bwMode="auto">
          <a:xfrm>
            <a:off x="3559175" y="1538288"/>
            <a:ext cx="2292350" cy="366712"/>
          </a:xfrm>
          <a:prstGeom prst="rect">
            <a:avLst/>
          </a:prstGeom>
          <a:noFill/>
          <a:ln w="9525">
            <a:noFill/>
            <a:miter lim="800000"/>
            <a:headEnd/>
            <a:tailEnd/>
          </a:ln>
          <a:effectLst/>
        </p:spPr>
        <p:txBody>
          <a:bodyPr wrap="none">
            <a:spAutoFit/>
          </a:bodyPr>
          <a:lstStyle/>
          <a:p>
            <a:pPr algn="ctr"/>
            <a:r>
              <a:rPr lang="en-US" altLang="zh-CN" b="0">
                <a:solidFill>
                  <a:srgbClr val="FF3300"/>
                </a:solidFill>
              </a:rPr>
              <a:t>Over-barrier hopping</a:t>
            </a:r>
          </a:p>
        </p:txBody>
      </p:sp>
      <p:sp>
        <p:nvSpPr>
          <p:cNvPr id="629795" name="Text Box 35"/>
          <p:cNvSpPr txBox="1">
            <a:spLocks noChangeArrowheads="1"/>
          </p:cNvSpPr>
          <p:nvPr/>
        </p:nvSpPr>
        <p:spPr bwMode="auto">
          <a:xfrm>
            <a:off x="396875" y="3549650"/>
            <a:ext cx="2330450" cy="641350"/>
          </a:xfrm>
          <a:prstGeom prst="rect">
            <a:avLst/>
          </a:prstGeom>
          <a:noFill/>
          <a:ln w="9525">
            <a:noFill/>
            <a:miter lim="800000"/>
            <a:headEnd/>
            <a:tailEnd/>
          </a:ln>
          <a:effectLst/>
        </p:spPr>
        <p:txBody>
          <a:bodyPr wrap="none">
            <a:spAutoFit/>
          </a:bodyPr>
          <a:lstStyle/>
          <a:p>
            <a:pPr algn="ctr"/>
            <a:r>
              <a:rPr lang="en-US" altLang="zh-CN" b="0">
                <a:solidFill>
                  <a:schemeClr val="accent2"/>
                </a:solidFill>
              </a:rPr>
              <a:t>Zero-point motion</a:t>
            </a:r>
          </a:p>
          <a:p>
            <a:pPr algn="ctr"/>
            <a:r>
              <a:rPr lang="en-US" altLang="zh-CN" b="0">
                <a:solidFill>
                  <a:schemeClr val="accent2"/>
                </a:solidFill>
              </a:rPr>
              <a:t>(quantum fluctuation)</a:t>
            </a:r>
          </a:p>
        </p:txBody>
      </p:sp>
      <p:sp>
        <p:nvSpPr>
          <p:cNvPr id="629796" name="Text Box 36"/>
          <p:cNvSpPr txBox="1">
            <a:spLocks noChangeArrowheads="1"/>
          </p:cNvSpPr>
          <p:nvPr/>
        </p:nvSpPr>
        <p:spPr bwMode="auto">
          <a:xfrm>
            <a:off x="3641725" y="4281488"/>
            <a:ext cx="2190750" cy="366712"/>
          </a:xfrm>
          <a:prstGeom prst="rect">
            <a:avLst/>
          </a:prstGeom>
          <a:noFill/>
          <a:ln w="9525">
            <a:noFill/>
            <a:miter lim="800000"/>
            <a:headEnd/>
            <a:tailEnd/>
          </a:ln>
          <a:effectLst/>
        </p:spPr>
        <p:txBody>
          <a:bodyPr wrap="none">
            <a:spAutoFit/>
          </a:bodyPr>
          <a:lstStyle/>
          <a:p>
            <a:r>
              <a:rPr lang="en-US" altLang="zh-CN" b="0">
                <a:solidFill>
                  <a:srgbClr val="0000FF"/>
                </a:solidFill>
              </a:rPr>
              <a:t>Quantum Tunneling</a:t>
            </a:r>
          </a:p>
        </p:txBody>
      </p:sp>
      <p:sp>
        <p:nvSpPr>
          <p:cNvPr id="629797" name="Oval 37"/>
          <p:cNvSpPr>
            <a:spLocks noChangeArrowheads="1"/>
          </p:cNvSpPr>
          <p:nvPr/>
        </p:nvSpPr>
        <p:spPr bwMode="auto">
          <a:xfrm>
            <a:off x="2803525" y="3767138"/>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800" name="Rectangle 40"/>
          <p:cNvSpPr>
            <a:spLocks noGrp="1" noChangeArrowheads="1"/>
          </p:cNvSpPr>
          <p:nvPr>
            <p:ph type="title"/>
          </p:nvPr>
        </p:nvSpPr>
        <p:spPr>
          <a:xfrm>
            <a:off x="457200" y="277813"/>
            <a:ext cx="8229600" cy="712787"/>
          </a:xfrm>
          <a:noFill/>
          <a:ln/>
        </p:spPr>
        <p:txBody>
          <a:bodyPr/>
          <a:lstStyle/>
          <a:p>
            <a:r>
              <a:rPr lang="en-US" altLang="zh-CN" dirty="0"/>
              <a:t>Nuclear quantum effects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blinds(horizontal)">
                                      <p:cBhvr>
                                        <p:cTn id="7" dur="500"/>
                                        <p:tgtEl>
                                          <p:spTgt spid="6297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9767"/>
                                        </p:tgtEl>
                                        <p:attrNameLst>
                                          <p:attrName>style.visibility</p:attrName>
                                        </p:attrNameLst>
                                      </p:cBhvr>
                                      <p:to>
                                        <p:strVal val="visible"/>
                                      </p:to>
                                    </p:set>
                                    <p:animEffect transition="in" filter="blinds(horizontal)">
                                      <p:cBhvr>
                                        <p:cTn id="10" dur="500"/>
                                        <p:tgtEl>
                                          <p:spTgt spid="6297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9797"/>
                                        </p:tgtEl>
                                        <p:attrNameLst>
                                          <p:attrName>style.visibility</p:attrName>
                                        </p:attrNameLst>
                                      </p:cBhvr>
                                      <p:to>
                                        <p:strVal val="visible"/>
                                      </p:to>
                                    </p:set>
                                    <p:animEffect transition="in" filter="blinds(horizontal)">
                                      <p:cBhvr>
                                        <p:cTn id="15" dur="500"/>
                                        <p:tgtEl>
                                          <p:spTgt spid="629797"/>
                                        </p:tgtEl>
                                      </p:cBhvr>
                                    </p:animEffect>
                                  </p:childTnLst>
                                </p:cTn>
                              </p:par>
                              <p:par>
                                <p:cTn id="16" presetID="20" presetClass="path" presetSubtype="0" repeatCount="indefinite" accel="50000" decel="50000" fill="hold" grpId="1" nodeType="withEffect">
                                  <p:stCondLst>
                                    <p:cond delay="0"/>
                                  </p:stCondLst>
                                  <p:endCondLst>
                                    <p:cond evt="onNext" delay="0">
                                      <p:tgtEl>
                                        <p:sldTgt/>
                                      </p:tgtEl>
                                    </p:cond>
                                  </p:endCondLst>
                                  <p:childTnLst>
                                    <p:animMotion origin="layout" path="M 0 0.00162 C 0 0.00023 0.01424 -0.00069 0.03177 -0.00069 L 0.10556 -0.00069 C 0.12309 -0.00069 0.1375 0.00023 0.1375 0.00162 L 0.1375 0.0074 C 0.1375 0.00879 0.12309 0.01018 0.10556 0.01018 L 0.03177 0.01018 C 0.01424 0.01018 0 0.00879 0 0.0074 Z " pathEditMode="relative" rAng="0" ptsTypes="fFfFfFff">
                                      <p:cBhvr>
                                        <p:cTn id="17" dur="2000" fill="hold"/>
                                        <p:tgtEl>
                                          <p:spTgt spid="629797"/>
                                        </p:tgtEl>
                                        <p:attrNameLst>
                                          <p:attrName>ppt_x</p:attrName>
                                          <p:attrName>ppt_y</p:attrName>
                                        </p:attrNameLst>
                                      </p:cBhvr>
                                      <p:rCtr x="69" y="3"/>
                                    </p:animMotion>
                                  </p:childTnLst>
                                </p:cTn>
                              </p:par>
                              <p:par>
                                <p:cTn id="18" presetID="3" presetClass="entr" presetSubtype="10" fill="hold" grpId="0" nodeType="withEffect">
                                  <p:stCondLst>
                                    <p:cond delay="0"/>
                                  </p:stCondLst>
                                  <p:childTnLst>
                                    <p:set>
                                      <p:cBhvr>
                                        <p:cTn id="19" dur="1" fill="hold">
                                          <p:stCondLst>
                                            <p:cond delay="0"/>
                                          </p:stCondLst>
                                        </p:cTn>
                                        <p:tgtEl>
                                          <p:spTgt spid="629795"/>
                                        </p:tgtEl>
                                        <p:attrNameLst>
                                          <p:attrName>style.visibility</p:attrName>
                                        </p:attrNameLst>
                                      </p:cBhvr>
                                      <p:to>
                                        <p:strVal val="visible"/>
                                      </p:to>
                                    </p:set>
                                    <p:animEffect transition="in" filter="blinds(horizontal)">
                                      <p:cBhvr>
                                        <p:cTn id="20" dur="500"/>
                                        <p:tgtEl>
                                          <p:spTgt spid="62979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9768"/>
                                        </p:tgtEl>
                                        <p:attrNameLst>
                                          <p:attrName>style.visibility</p:attrName>
                                        </p:attrNameLst>
                                      </p:cBhvr>
                                      <p:to>
                                        <p:strVal val="visible"/>
                                      </p:to>
                                    </p:set>
                                    <p:animEffect transition="in" filter="blinds(horizontal)">
                                      <p:cBhvr>
                                        <p:cTn id="25" dur="500"/>
                                        <p:tgtEl>
                                          <p:spTgt spid="62976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29787"/>
                                        </p:tgtEl>
                                        <p:attrNameLst>
                                          <p:attrName>style.visibility</p:attrName>
                                        </p:attrNameLst>
                                      </p:cBhvr>
                                      <p:to>
                                        <p:strVal val="visible"/>
                                      </p:to>
                                    </p:set>
                                    <p:animEffect transition="in" filter="blinds(horizontal)">
                                      <p:cBhvr>
                                        <p:cTn id="28" dur="500"/>
                                        <p:tgtEl>
                                          <p:spTgt spid="629787"/>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2" nodeType="clickEffect">
                                  <p:stCondLst>
                                    <p:cond delay="0"/>
                                  </p:stCondLst>
                                  <p:childTnLst>
                                    <p:animMotion origin="layout" path="M 2.77778E-6 0.00092 L 0.3309 0.00092 " pathEditMode="relative" rAng="0" ptsTypes="AA">
                                      <p:cBhvr>
                                        <p:cTn id="32" dur="2000" fill="hold"/>
                                        <p:tgtEl>
                                          <p:spTgt spid="629797"/>
                                        </p:tgtEl>
                                        <p:attrNameLst>
                                          <p:attrName>ppt_x</p:attrName>
                                          <p:attrName>ppt_y</p:attrName>
                                        </p:attrNameLst>
                                      </p:cBhvr>
                                      <p:rCtr x="165" y="0"/>
                                    </p:animMotion>
                                  </p:childTnLst>
                                </p:cTn>
                              </p:par>
                              <p:par>
                                <p:cTn id="33" presetID="22" presetClass="entr" presetSubtype="8" fill="hold" grpId="0" nodeType="withEffect">
                                  <p:stCondLst>
                                    <p:cond delay="0"/>
                                  </p:stCondLst>
                                  <p:childTnLst>
                                    <p:set>
                                      <p:cBhvr>
                                        <p:cTn id="34" dur="1" fill="hold">
                                          <p:stCondLst>
                                            <p:cond delay="0"/>
                                          </p:stCondLst>
                                        </p:cTn>
                                        <p:tgtEl>
                                          <p:spTgt spid="629766"/>
                                        </p:tgtEl>
                                        <p:attrNameLst>
                                          <p:attrName>style.visibility</p:attrName>
                                        </p:attrNameLst>
                                      </p:cBhvr>
                                      <p:to>
                                        <p:strVal val="visible"/>
                                      </p:to>
                                    </p:set>
                                    <p:animEffect transition="in" filter="wipe(left)">
                                      <p:cBhvr>
                                        <p:cTn id="35" dur="1000"/>
                                        <p:tgtEl>
                                          <p:spTgt spid="6297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9796"/>
                                        </p:tgtEl>
                                        <p:attrNameLst>
                                          <p:attrName>style.visibility</p:attrName>
                                        </p:attrNameLst>
                                      </p:cBhvr>
                                      <p:to>
                                        <p:strVal val="visible"/>
                                      </p:to>
                                    </p:set>
                                    <p:animEffect transition="in" filter="wipe(left)">
                                      <p:cBhvr>
                                        <p:cTn id="38" dur="1000"/>
                                        <p:tgtEl>
                                          <p:spTgt spid="6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5" grpId="0" animBg="1"/>
      <p:bldP spid="629766" grpId="0" animBg="1"/>
      <p:bldP spid="629767" grpId="0" animBg="1"/>
      <p:bldP spid="629768" grpId="0" animBg="1"/>
      <p:bldP spid="629787" grpId="0"/>
      <p:bldP spid="629795" grpId="0"/>
      <p:bldP spid="629796" grpId="0"/>
      <p:bldP spid="629797" grpId="0" animBg="1"/>
      <p:bldP spid="629797" grpId="1" animBg="1"/>
      <p:bldP spid="629797" grpId="2"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277813"/>
            <a:ext cx="8229600" cy="712787"/>
          </a:xfrm>
        </p:spPr>
        <p:txBody>
          <a:bodyPr/>
          <a:lstStyle/>
          <a:p>
            <a:r>
              <a:rPr lang="en-US" altLang="zh-CN" sz="4000" dirty="0"/>
              <a:t>Nuclear quantum effects</a:t>
            </a:r>
          </a:p>
        </p:txBody>
      </p:sp>
      <p:sp>
        <p:nvSpPr>
          <p:cNvPr id="670723" name="Freeform 3"/>
          <p:cNvSpPr>
            <a:spLocks/>
          </p:cNvSpPr>
          <p:nvPr/>
        </p:nvSpPr>
        <p:spPr bwMode="auto">
          <a:xfrm>
            <a:off x="2727325" y="1493837"/>
            <a:ext cx="3825875" cy="3109913"/>
          </a:xfrm>
          <a:custGeom>
            <a:avLst/>
            <a:gdLst/>
            <a:ahLst/>
            <a:cxnLst>
              <a:cxn ang="0">
                <a:pos x="0" y="27"/>
              </a:cxn>
              <a:cxn ang="0">
                <a:pos x="161" y="1001"/>
              </a:cxn>
              <a:cxn ang="0">
                <a:pos x="375" y="1781"/>
              </a:cxn>
              <a:cxn ang="0">
                <a:pos x="643" y="1948"/>
              </a:cxn>
              <a:cxn ang="0">
                <a:pos x="965" y="1717"/>
              </a:cxn>
              <a:cxn ang="0">
                <a:pos x="1200" y="1615"/>
              </a:cxn>
              <a:cxn ang="0">
                <a:pos x="1461" y="1717"/>
              </a:cxn>
              <a:cxn ang="0">
                <a:pos x="1844" y="1944"/>
              </a:cxn>
              <a:cxn ang="0">
                <a:pos x="2114" y="1748"/>
              </a:cxn>
              <a:cxn ang="0">
                <a:pos x="2311" y="972"/>
              </a:cxn>
              <a:cxn ang="0">
                <a:pos x="2410" y="0"/>
              </a:cxn>
            </a:cxnLst>
            <a:rect l="0" t="0" r="r" b="b"/>
            <a:pathLst>
              <a:path w="2410" h="1959">
                <a:moveTo>
                  <a:pt x="0" y="27"/>
                </a:moveTo>
                <a:cubicBezTo>
                  <a:pt x="48" y="367"/>
                  <a:pt x="99" y="709"/>
                  <a:pt x="161" y="1001"/>
                </a:cubicBezTo>
                <a:cubicBezTo>
                  <a:pt x="224" y="1293"/>
                  <a:pt x="295" y="1623"/>
                  <a:pt x="375" y="1781"/>
                </a:cubicBezTo>
                <a:cubicBezTo>
                  <a:pt x="456" y="1939"/>
                  <a:pt x="545" y="1959"/>
                  <a:pt x="643" y="1948"/>
                </a:cubicBezTo>
                <a:cubicBezTo>
                  <a:pt x="741" y="1937"/>
                  <a:pt x="872" y="1772"/>
                  <a:pt x="965" y="1717"/>
                </a:cubicBezTo>
                <a:cubicBezTo>
                  <a:pt x="1058" y="1662"/>
                  <a:pt x="1117" y="1615"/>
                  <a:pt x="1200" y="1615"/>
                </a:cubicBezTo>
                <a:cubicBezTo>
                  <a:pt x="1283" y="1615"/>
                  <a:pt x="1354" y="1662"/>
                  <a:pt x="1461" y="1717"/>
                </a:cubicBezTo>
                <a:cubicBezTo>
                  <a:pt x="1568" y="1772"/>
                  <a:pt x="1735" y="1939"/>
                  <a:pt x="1844" y="1944"/>
                </a:cubicBezTo>
                <a:cubicBezTo>
                  <a:pt x="1953" y="1949"/>
                  <a:pt x="2036" y="1910"/>
                  <a:pt x="2114" y="1748"/>
                </a:cubicBezTo>
                <a:cubicBezTo>
                  <a:pt x="2193" y="1586"/>
                  <a:pt x="2262" y="1264"/>
                  <a:pt x="2311" y="972"/>
                </a:cubicBezTo>
                <a:cubicBezTo>
                  <a:pt x="2362" y="681"/>
                  <a:pt x="2390" y="203"/>
                  <a:pt x="2410" y="0"/>
                </a:cubicBezTo>
              </a:path>
            </a:pathLst>
          </a:custGeom>
          <a:noFill/>
          <a:ln w="25400">
            <a:solidFill>
              <a:schemeClr val="tx1"/>
            </a:solidFill>
            <a:round/>
            <a:headEnd/>
            <a:tailEnd/>
          </a:ln>
          <a:effectLst/>
        </p:spPr>
        <p:txBody>
          <a:bodyPr/>
          <a:lstStyle/>
          <a:p>
            <a:endParaRPr lang="zh-CN" altLang="en-US"/>
          </a:p>
        </p:txBody>
      </p:sp>
      <p:sp>
        <p:nvSpPr>
          <p:cNvPr id="670724" name="Line 4"/>
          <p:cNvSpPr>
            <a:spLocks noChangeShapeType="1"/>
          </p:cNvSpPr>
          <p:nvPr/>
        </p:nvSpPr>
        <p:spPr bwMode="auto">
          <a:xfrm>
            <a:off x="3200400" y="4008437"/>
            <a:ext cx="2971800" cy="0"/>
          </a:xfrm>
          <a:prstGeom prst="line">
            <a:avLst/>
          </a:prstGeom>
          <a:noFill/>
          <a:ln w="38100">
            <a:solidFill>
              <a:schemeClr val="accent2"/>
            </a:solidFill>
            <a:prstDash val="sysDot"/>
            <a:round/>
            <a:headEnd/>
            <a:tailEnd/>
          </a:ln>
          <a:effectLst/>
        </p:spPr>
        <p:txBody>
          <a:bodyPr/>
          <a:lstStyle/>
          <a:p>
            <a:endParaRPr lang="zh-CN" altLang="en-US"/>
          </a:p>
        </p:txBody>
      </p:sp>
      <p:sp>
        <p:nvSpPr>
          <p:cNvPr id="670727" name="Oval 7"/>
          <p:cNvSpPr>
            <a:spLocks noChangeArrowheads="1"/>
          </p:cNvSpPr>
          <p:nvPr/>
        </p:nvSpPr>
        <p:spPr bwMode="auto">
          <a:xfrm>
            <a:off x="5227638"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30" name="Line 10"/>
          <p:cNvSpPr>
            <a:spLocks noChangeShapeType="1"/>
          </p:cNvSpPr>
          <p:nvPr/>
        </p:nvSpPr>
        <p:spPr bwMode="auto">
          <a:xfrm>
            <a:off x="4654550" y="5153025"/>
            <a:ext cx="592138" cy="0"/>
          </a:xfrm>
          <a:prstGeom prst="line">
            <a:avLst/>
          </a:prstGeom>
          <a:noFill/>
          <a:ln w="38100">
            <a:solidFill>
              <a:srgbClr val="FF0000"/>
            </a:solidFill>
            <a:prstDash val="sysDot"/>
            <a:round/>
            <a:headEnd/>
            <a:tailEnd/>
          </a:ln>
          <a:effectLst/>
        </p:spPr>
        <p:txBody>
          <a:bodyPr/>
          <a:lstStyle/>
          <a:p>
            <a:endParaRPr lang="zh-CN" altLang="en-US"/>
          </a:p>
        </p:txBody>
      </p:sp>
      <p:sp>
        <p:nvSpPr>
          <p:cNvPr id="670736" name="Text Box 16"/>
          <p:cNvSpPr txBox="1">
            <a:spLocks noChangeArrowheads="1"/>
          </p:cNvSpPr>
          <p:nvPr/>
        </p:nvSpPr>
        <p:spPr bwMode="auto">
          <a:xfrm>
            <a:off x="4503738" y="5270500"/>
            <a:ext cx="438150" cy="365125"/>
          </a:xfrm>
          <a:prstGeom prst="rect">
            <a:avLst/>
          </a:prstGeom>
          <a:noFill/>
          <a:ln w="9525">
            <a:noFill/>
            <a:miter lim="800000"/>
            <a:headEnd/>
            <a:tailEnd/>
          </a:ln>
          <a:effectLst/>
        </p:spPr>
        <p:txBody>
          <a:bodyPr wrap="none">
            <a:spAutoFit/>
          </a:bodyPr>
          <a:lstStyle/>
          <a:p>
            <a:r>
              <a:rPr lang="en-US" altLang="zh-CN"/>
              <a:t>H</a:t>
            </a:r>
            <a:r>
              <a:rPr lang="en-US" altLang="zh-CN" baseline="30000"/>
              <a:t>+</a:t>
            </a:r>
          </a:p>
        </p:txBody>
      </p:sp>
      <p:sp>
        <p:nvSpPr>
          <p:cNvPr id="670737" name="Text Box 17"/>
          <p:cNvSpPr txBox="1">
            <a:spLocks noChangeArrowheads="1"/>
          </p:cNvSpPr>
          <p:nvPr/>
        </p:nvSpPr>
        <p:spPr bwMode="auto">
          <a:xfrm>
            <a:off x="3657600" y="5256212"/>
            <a:ext cx="411163"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38" name="Text Box 18"/>
          <p:cNvSpPr txBox="1">
            <a:spLocks noChangeArrowheads="1"/>
          </p:cNvSpPr>
          <p:nvPr/>
        </p:nvSpPr>
        <p:spPr bwMode="auto">
          <a:xfrm>
            <a:off x="5148263" y="5273675"/>
            <a:ext cx="412750"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42" name="Text Box 22"/>
          <p:cNvSpPr txBox="1">
            <a:spLocks noChangeArrowheads="1"/>
          </p:cNvSpPr>
          <p:nvPr/>
        </p:nvSpPr>
        <p:spPr bwMode="auto">
          <a:xfrm>
            <a:off x="3517900" y="3108325"/>
            <a:ext cx="2305050" cy="366712"/>
          </a:xfrm>
          <a:prstGeom prst="rect">
            <a:avLst/>
          </a:prstGeom>
          <a:noFill/>
          <a:ln w="9525">
            <a:noFill/>
            <a:miter lim="800000"/>
            <a:headEnd/>
            <a:tailEnd/>
          </a:ln>
          <a:effectLst/>
        </p:spPr>
        <p:txBody>
          <a:bodyPr wrap="none">
            <a:spAutoFit/>
          </a:bodyPr>
          <a:lstStyle/>
          <a:p>
            <a:pPr algn="ctr"/>
            <a:r>
              <a:rPr lang="en-US" altLang="zh-CN" dirty="0">
                <a:solidFill>
                  <a:schemeClr val="accent2"/>
                </a:solidFill>
              </a:rPr>
              <a:t>Proton delocalization</a:t>
            </a:r>
          </a:p>
        </p:txBody>
      </p:sp>
      <p:sp>
        <p:nvSpPr>
          <p:cNvPr id="670743" name="Oval 23"/>
          <p:cNvSpPr>
            <a:spLocks noChangeArrowheads="1"/>
          </p:cNvSpPr>
          <p:nvPr/>
        </p:nvSpPr>
        <p:spPr bwMode="auto">
          <a:xfrm>
            <a:off x="3548063" y="3889375"/>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44" name="Line 24"/>
          <p:cNvSpPr>
            <a:spLocks noChangeShapeType="1"/>
          </p:cNvSpPr>
          <p:nvPr/>
        </p:nvSpPr>
        <p:spPr bwMode="auto">
          <a:xfrm>
            <a:off x="4005263" y="5151437"/>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70728" name="Oval 8"/>
          <p:cNvSpPr>
            <a:spLocks noChangeArrowheads="1"/>
          </p:cNvSpPr>
          <p:nvPr/>
        </p:nvSpPr>
        <p:spPr bwMode="auto">
          <a:xfrm>
            <a:off x="4545013" y="5022850"/>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26" name="Oval 6"/>
          <p:cNvSpPr>
            <a:spLocks noChangeArrowheads="1"/>
          </p:cNvSpPr>
          <p:nvPr/>
        </p:nvSpPr>
        <p:spPr bwMode="auto">
          <a:xfrm>
            <a:off x="3746500"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22" name="TextBox 21"/>
          <p:cNvSpPr txBox="1"/>
          <p:nvPr/>
        </p:nvSpPr>
        <p:spPr>
          <a:xfrm>
            <a:off x="3059192" y="5791200"/>
            <a:ext cx="3570208" cy="369332"/>
          </a:xfrm>
          <a:prstGeom prst="rect">
            <a:avLst/>
          </a:prstGeom>
          <a:noFill/>
        </p:spPr>
        <p:txBody>
          <a:bodyPr wrap="none" rtlCol="0">
            <a:spAutoFit/>
          </a:bodyPr>
          <a:lstStyle/>
          <a:p>
            <a:r>
              <a:rPr lang="en-US" altLang="zh-CN" dirty="0"/>
              <a:t>Quantum H-bond </a:t>
            </a:r>
            <a:r>
              <a:rPr lang="en-US" altLang="zh-CN" dirty="0" err="1"/>
              <a:t>symmetrization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0743"/>
                                        </p:tgtEl>
                                        <p:attrNameLst>
                                          <p:attrName>style.visibility</p:attrName>
                                        </p:attrNameLst>
                                      </p:cBhvr>
                                      <p:to>
                                        <p:strVal val="visible"/>
                                      </p:to>
                                    </p:set>
                                    <p:animEffect transition="in" filter="blinds(horizontal)">
                                      <p:cBhvr>
                                        <p:cTn id="7" dur="500"/>
                                        <p:tgtEl>
                                          <p:spTgt spid="670743"/>
                                        </p:tgtEl>
                                      </p:cBhvr>
                                    </p:animEffect>
                                  </p:childTnLst>
                                </p:cTn>
                              </p:par>
                              <p:par>
                                <p:cTn id="8" presetID="20" presetClass="path" presetSubtype="0" repeatCount="indefinite" accel="50000" decel="50000" fill="hold" grpId="1" nodeType="withEffect">
                                  <p:stCondLst>
                                    <p:cond delay="0"/>
                                  </p:stCondLst>
                                  <p:endCondLst>
                                    <p:cond evt="onNext" delay="0">
                                      <p:tgtEl>
                                        <p:sldTgt/>
                                      </p:tgtEl>
                                    </p:cond>
                                  </p:endCondLst>
                                  <p:childTnLst>
                                    <p:animMotion origin="layout" path="M 0.00417 -0.00185 C 0.00417 -0.00324 0.02795 -0.00393 0.05764 -0.00393 L 0.18282 -0.00393 C 0.21268 -0.00393 0.2375 -0.00324 0.2375 -0.00185 L 0.2375 0.00393 C 0.2375 0.00532 0.21268 0.00694 0.18282 0.00694 L 0.05764 0.00694 C 0.02795 0.00694 0.00417 0.00532 0.00417 0.00393 Z " pathEditMode="relative" rAng="0" ptsTypes="fFfFfFff">
                                      <p:cBhvr>
                                        <p:cTn id="9" dur="2000" fill="hold"/>
                                        <p:tgtEl>
                                          <p:spTgt spid="670743"/>
                                        </p:tgtEl>
                                        <p:attrNameLst>
                                          <p:attrName>ppt_x</p:attrName>
                                          <p:attrName>ppt_y</p:attrName>
                                        </p:attrNameLst>
                                      </p:cBhvr>
                                      <p:rCtr x="11700" y="300"/>
                                    </p:animMotion>
                                  </p:childTnLst>
                                </p:cTn>
                              </p:par>
                              <p:par>
                                <p:cTn id="10" presetID="3" presetClass="entr" presetSubtype="10" fill="hold" grpId="0" nodeType="withEffect">
                                  <p:stCondLst>
                                    <p:cond delay="0"/>
                                  </p:stCondLst>
                                  <p:childTnLst>
                                    <p:set>
                                      <p:cBhvr>
                                        <p:cTn id="11" dur="1" fill="hold">
                                          <p:stCondLst>
                                            <p:cond delay="0"/>
                                          </p:stCondLst>
                                        </p:cTn>
                                        <p:tgtEl>
                                          <p:spTgt spid="670742"/>
                                        </p:tgtEl>
                                        <p:attrNameLst>
                                          <p:attrName>style.visibility</p:attrName>
                                        </p:attrNameLst>
                                      </p:cBhvr>
                                      <p:to>
                                        <p:strVal val="visible"/>
                                      </p:to>
                                    </p:set>
                                    <p:animEffect transition="in" filter="blinds(horizontal)">
                                      <p:cBhvr>
                                        <p:cTn id="12" dur="500"/>
                                        <p:tgtEl>
                                          <p:spTgt spid="670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2" grpId="0"/>
      <p:bldP spid="670743" grpId="0" animBg="1"/>
      <p:bldP spid="670743"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39752" y="6011996"/>
            <a:ext cx="4689104" cy="369332"/>
          </a:xfrm>
          <a:prstGeom prst="rect">
            <a:avLst/>
          </a:prstGeom>
        </p:spPr>
        <p:txBody>
          <a:bodyPr wrap="none">
            <a:spAutoFit/>
          </a:bodyPr>
          <a:lstStyle/>
          <a:p>
            <a:pPr lvl="1">
              <a:lnSpc>
                <a:spcPct val="90000"/>
              </a:lnSpc>
              <a:spcBef>
                <a:spcPts val="1800"/>
              </a:spcBef>
            </a:pPr>
            <a:r>
              <a:rPr lang="en-US" altLang="zh-CN" dirty="0" err="1">
                <a:latin typeface="Arial Unicode MS" pitchFamily="34" charset="-122"/>
                <a:ea typeface="Arial Unicode MS" pitchFamily="34" charset="-122"/>
                <a:cs typeface="Arial Unicode MS" pitchFamily="34" charset="-122"/>
              </a:rPr>
              <a:t>Guo</a:t>
            </a:r>
            <a:r>
              <a:rPr lang="en-US" altLang="zh-CN" dirty="0">
                <a:latin typeface="Arial Unicode MS" pitchFamily="34" charset="-122"/>
                <a:ea typeface="Arial Unicode MS" pitchFamily="34" charset="-122"/>
                <a:cs typeface="Arial Unicode MS" pitchFamily="34" charset="-122"/>
              </a:rPr>
              <a:t> </a:t>
            </a:r>
            <a:r>
              <a:rPr lang="en-US" altLang="zh-CN" i="1" dirty="0">
                <a:latin typeface="Arial Unicode MS" pitchFamily="34" charset="-122"/>
                <a:ea typeface="Arial Unicode MS" pitchFamily="34" charset="-122"/>
                <a:cs typeface="Arial Unicode MS" pitchFamily="34" charset="-122"/>
              </a:rPr>
              <a:t>et al</a:t>
            </a:r>
            <a:r>
              <a:rPr lang="en-US" altLang="zh-CN" dirty="0">
                <a:latin typeface="Arial Unicode MS" pitchFamily="34" charset="-122"/>
                <a:ea typeface="Arial Unicode MS" pitchFamily="34" charset="-122"/>
                <a:cs typeface="Arial Unicode MS" pitchFamily="34" charset="-122"/>
              </a:rPr>
              <a:t>., </a:t>
            </a:r>
            <a:r>
              <a:rPr lang="en-US" altLang="zh-CN" sz="2000" b="1" i="1" dirty="0">
                <a:solidFill>
                  <a:schemeClr val="accent2"/>
                </a:solidFill>
                <a:latin typeface="Arial Unicode MS" pitchFamily="34" charset="-122"/>
                <a:ea typeface="Arial Unicode MS" pitchFamily="34" charset="-122"/>
                <a:cs typeface="Arial Unicode MS" pitchFamily="34" charset="-122"/>
              </a:rPr>
              <a:t>Science</a:t>
            </a:r>
            <a:r>
              <a:rPr lang="en-US" altLang="zh-CN" sz="2000" dirty="0">
                <a:latin typeface="Arial Unicode MS" pitchFamily="34" charset="-122"/>
                <a:ea typeface="Arial Unicode MS" pitchFamily="34" charset="-122"/>
                <a:cs typeface="Arial Unicode MS" pitchFamily="34" charset="-122"/>
              </a:rPr>
              <a:t> 352, 321 (2016)</a:t>
            </a:r>
          </a:p>
        </p:txBody>
      </p:sp>
      <p:sp>
        <p:nvSpPr>
          <p:cNvPr id="8" name="Rectangle 2"/>
          <p:cNvSpPr txBox="1">
            <a:spLocks noChangeArrowheads="1"/>
          </p:cNvSpPr>
          <p:nvPr/>
        </p:nvSpPr>
        <p:spPr bwMode="auto">
          <a:xfrm>
            <a:off x="457200" y="274638"/>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0" cap="none" spc="0" normalizeH="0" baseline="0" noProof="0" dirty="0">
                <a:ln>
                  <a:noFill/>
                </a:ln>
                <a:solidFill>
                  <a:srgbClr val="006600"/>
                </a:solidFill>
                <a:effectLst/>
                <a:uLnTx/>
                <a:uFillTx/>
                <a:latin typeface="+mj-lt"/>
                <a:ea typeface="黑体" pitchFamily="49" charset="-122"/>
                <a:cs typeface="+mj-cs"/>
              </a:rPr>
              <a:t>水分子在表面上的全量子化模拟</a:t>
            </a:r>
          </a:p>
        </p:txBody>
      </p:sp>
      <p:pic>
        <p:nvPicPr>
          <p:cNvPr id="7" name="theoretical video.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683568" y="1268760"/>
            <a:ext cx="7848600" cy="44148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关联核量子效应</a:t>
            </a:r>
          </a:p>
        </p:txBody>
      </p:sp>
      <p:pic>
        <p:nvPicPr>
          <p:cNvPr id="1226754" name="Picture 2"/>
          <p:cNvPicPr>
            <a:picLocks noChangeAspect="1" noChangeArrowheads="1"/>
          </p:cNvPicPr>
          <p:nvPr/>
        </p:nvPicPr>
        <p:blipFill>
          <a:blip r:embed="rId2" cstate="print"/>
          <a:srcRect/>
          <a:stretch>
            <a:fillRect/>
          </a:stretch>
        </p:blipFill>
        <p:spPr bwMode="auto">
          <a:xfrm>
            <a:off x="228600" y="1143000"/>
            <a:ext cx="8496300" cy="3359150"/>
          </a:xfrm>
          <a:prstGeom prst="rect">
            <a:avLst/>
          </a:prstGeom>
          <a:noFill/>
          <a:ln w="9525">
            <a:noFill/>
            <a:miter lim="800000"/>
            <a:headEnd/>
            <a:tailEnd/>
          </a:ln>
        </p:spPr>
      </p:pic>
      <p:sp>
        <p:nvSpPr>
          <p:cNvPr id="5" name="矩形 4"/>
          <p:cNvSpPr/>
          <p:nvPr/>
        </p:nvSpPr>
        <p:spPr>
          <a:xfrm>
            <a:off x="2156012" y="4884003"/>
            <a:ext cx="5463988"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氢核和氢核之间存在很强的关联，类似于</a:t>
            </a:r>
            <a:r>
              <a:rPr kumimoji="0" lang="en-US" altLang="zh-CN"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Mott</a:t>
            </a:r>
            <a:r>
              <a:rPr kumimoji="0" lang="zh-CN" altLang="en-US"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绝缘体中的电子</a:t>
            </a:r>
            <a:r>
              <a:rPr kumimoji="0" lang="en-US" altLang="zh-CN"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a:t>
            </a:r>
            <a:r>
              <a:rPr kumimoji="0" lang="zh-CN" altLang="en-US"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电子关联？</a:t>
            </a:r>
            <a:endParaRPr kumimoji="0" lang="en-US" altLang="zh-CN" sz="2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E8EBA3E8-6026-4379-B00E-C13B553ED23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329A4E-1959-4B2C-B3DA-260D845A3608}" type="slidenum">
              <a:rPr kumimoji="0" lang="en-US" altLang="zh-CN" sz="1200" b="0" i="0" u="none" strike="noStrike" kern="1200" cap="none" spc="0" normalizeH="0" baseline="0" noProof="0" smtClean="0">
                <a:ln>
                  <a:noFill/>
                </a:ln>
                <a:solidFill>
                  <a:srgbClr val="000000"/>
                </a:solidFill>
                <a:effectLst/>
                <a:uLnTx/>
                <a:uFillTx/>
                <a:latin typeface="Garamond"/>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Garamond"/>
              <a:ea typeface="宋体"/>
              <a:cs typeface="+mn-c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88640"/>
            <a:ext cx="8229600" cy="613328"/>
          </a:xfrm>
        </p:spPr>
        <p:txBody>
          <a:bodyPr>
            <a:noAutofit/>
          </a:bodyPr>
          <a:lstStyle/>
          <a:p>
            <a:r>
              <a:rPr lang="zh-CN" altLang="en-US" sz="2800" dirty="0">
                <a:latin typeface="黑体" pitchFamily="49" charset="-122"/>
                <a:ea typeface="黑体" pitchFamily="49" charset="-122"/>
              </a:rPr>
              <a:t>除氢以外其他元素的核量子效应：超固态（氦</a:t>
            </a:r>
            <a:r>
              <a:rPr lang="en-US" altLang="zh-CN" sz="2800" dirty="0">
                <a:latin typeface="黑体" pitchFamily="49" charset="-122"/>
                <a:ea typeface="黑体" pitchFamily="49" charset="-122"/>
              </a:rPr>
              <a:t>4</a:t>
            </a:r>
            <a:r>
              <a:rPr lang="zh-CN" altLang="en-US" sz="2800" dirty="0">
                <a:latin typeface="黑体" pitchFamily="49" charset="-122"/>
                <a:ea typeface="黑体" pitchFamily="49" charset="-122"/>
              </a:rPr>
              <a:t>）</a:t>
            </a:r>
          </a:p>
        </p:txBody>
      </p:sp>
      <p:sp>
        <p:nvSpPr>
          <p:cNvPr id="5" name="矩形 4"/>
          <p:cNvSpPr/>
          <p:nvPr/>
        </p:nvSpPr>
        <p:spPr>
          <a:xfrm>
            <a:off x="251520" y="4869160"/>
            <a:ext cx="8712968" cy="400110"/>
          </a:xfrm>
          <a:prstGeom prst="rect">
            <a:avLst/>
          </a:prstGeom>
        </p:spPr>
        <p:txBody>
          <a:bodyPr wrap="square">
            <a:spAutoFit/>
          </a:bodyPr>
          <a:lstStyle/>
          <a:p>
            <a:r>
              <a:rPr lang="zh-CN" altLang="en-US" dirty="0">
                <a:latin typeface="黑体" pitchFamily="49" charset="-122"/>
                <a:ea typeface="黑体" pitchFamily="49" charset="-122"/>
              </a:rPr>
              <a:t>“超固态</a:t>
            </a:r>
            <a:r>
              <a:rPr lang="en-US" altLang="zh-CN" dirty="0">
                <a:latin typeface="黑体" pitchFamily="49" charset="-122"/>
                <a:ea typeface="黑体" pitchFamily="49" charset="-122"/>
              </a:rPr>
              <a:t>(</a:t>
            </a:r>
            <a:r>
              <a:rPr lang="en-US" altLang="zh-CN" dirty="0" err="1">
                <a:latin typeface="黑体" pitchFamily="49" charset="-122"/>
                <a:ea typeface="黑体" pitchFamily="49" charset="-122"/>
              </a:rPr>
              <a:t>supersolid</a:t>
            </a:r>
            <a:r>
              <a:rPr lang="en-US" altLang="zh-CN" dirty="0">
                <a:latin typeface="黑体" pitchFamily="49" charset="-122"/>
                <a:ea typeface="黑体" pitchFamily="49" charset="-122"/>
              </a:rPr>
              <a:t>)”</a:t>
            </a:r>
            <a:r>
              <a:rPr lang="zh-CN" altLang="en-US" dirty="0">
                <a:latin typeface="黑体" pitchFamily="49" charset="-122"/>
                <a:ea typeface="黑体" pitchFamily="49" charset="-122"/>
              </a:rPr>
              <a:t>是指固体在维持周期性晶格的同时还存在超流现象。</a:t>
            </a:r>
          </a:p>
        </p:txBody>
      </p:sp>
      <p:sp>
        <p:nvSpPr>
          <p:cNvPr id="6" name="矩形 5"/>
          <p:cNvSpPr/>
          <p:nvPr/>
        </p:nvSpPr>
        <p:spPr>
          <a:xfrm>
            <a:off x="1175657" y="5301570"/>
            <a:ext cx="6749143" cy="70788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n-US" altLang="zh-CN" baseline="30000" dirty="0">
                <a:latin typeface="黑体" pitchFamily="49" charset="-122"/>
                <a:ea typeface="黑体" pitchFamily="49" charset="-122"/>
              </a:rPr>
              <a:t>4</a:t>
            </a:r>
            <a:r>
              <a:rPr lang="en-US" altLang="zh-CN" dirty="0">
                <a:latin typeface="黑体" pitchFamily="49" charset="-122"/>
                <a:ea typeface="黑体" pitchFamily="49" charset="-122"/>
              </a:rPr>
              <a:t>He</a:t>
            </a:r>
            <a:r>
              <a:rPr lang="zh-CN" altLang="en-US" dirty="0">
                <a:latin typeface="黑体" pitchFamily="49" charset="-122"/>
                <a:ea typeface="黑体" pitchFamily="49" charset="-122"/>
              </a:rPr>
              <a:t>具有极大的零点运动，相邻原子之间的波函数有非常大的交叠，从而形成宏观量子效应，从而可以承载超流。</a:t>
            </a:r>
          </a:p>
        </p:txBody>
      </p:sp>
      <p:pic>
        <p:nvPicPr>
          <p:cNvPr id="7" name="Picture 2" descr="Image result for supersolid"/>
          <p:cNvPicPr>
            <a:picLocks noChangeAspect="1" noChangeArrowheads="1"/>
          </p:cNvPicPr>
          <p:nvPr/>
        </p:nvPicPr>
        <p:blipFill>
          <a:blip r:embed="rId2" cstate="print"/>
          <a:srcRect/>
          <a:stretch>
            <a:fillRect/>
          </a:stretch>
        </p:blipFill>
        <p:spPr bwMode="auto">
          <a:xfrm>
            <a:off x="1187624" y="1208619"/>
            <a:ext cx="6673552" cy="3588533"/>
          </a:xfrm>
          <a:prstGeom prst="rect">
            <a:avLst/>
          </a:prstGeom>
          <a:noFill/>
        </p:spPr>
      </p:pic>
      <p:sp>
        <p:nvSpPr>
          <p:cNvPr id="8" name="矩形 7"/>
          <p:cNvSpPr/>
          <p:nvPr/>
        </p:nvSpPr>
        <p:spPr>
          <a:xfrm>
            <a:off x="163286" y="6236809"/>
            <a:ext cx="4212771" cy="523220"/>
          </a:xfrm>
          <a:prstGeom prst="rect">
            <a:avLst/>
          </a:prstGeom>
        </p:spPr>
        <p:txBody>
          <a:bodyPr wrap="square">
            <a:spAutoFit/>
          </a:bodyPr>
          <a:lstStyle/>
          <a:p>
            <a:r>
              <a:rPr lang="en-US" altLang="zh-CN" sz="1400" dirty="0"/>
              <a:t>E. Kim and M. H. W. Chan, Nature </a:t>
            </a:r>
            <a:r>
              <a:rPr lang="en-US" altLang="zh-CN" sz="1400" b="1" dirty="0"/>
              <a:t>427</a:t>
            </a:r>
            <a:r>
              <a:rPr lang="en-US" altLang="zh-CN" sz="1400" dirty="0"/>
              <a:t>, 225 (2004).</a:t>
            </a:r>
            <a:br>
              <a:rPr lang="en-US" altLang="zh-CN" sz="1400" dirty="0"/>
            </a:br>
            <a:r>
              <a:rPr lang="en-US" altLang="zh-CN" sz="1400" dirty="0"/>
              <a:t>E. Kim and M. H. W. Chan, Science </a:t>
            </a:r>
            <a:r>
              <a:rPr lang="en-US" altLang="zh-CN" sz="1400" b="1" dirty="0"/>
              <a:t>305</a:t>
            </a:r>
            <a:r>
              <a:rPr lang="en-US" altLang="zh-CN" sz="1400" dirty="0"/>
              <a:t>, 1941 (2004).</a:t>
            </a:r>
            <a:endParaRPr lang="zh-CN" altLang="en-US" sz="1400" dirty="0"/>
          </a:p>
        </p:txBody>
      </p:sp>
      <p:sp>
        <p:nvSpPr>
          <p:cNvPr id="9" name="Line 1"/>
          <p:cNvSpPr>
            <a:spLocks noChangeShapeType="1"/>
          </p:cNvSpPr>
          <p:nvPr/>
        </p:nvSpPr>
        <p:spPr bwMode="auto">
          <a:xfrm>
            <a:off x="604838" y="836613"/>
            <a:ext cx="7920037" cy="1587"/>
          </a:xfrm>
          <a:prstGeom prst="line">
            <a:avLst/>
          </a:prstGeom>
          <a:noFill/>
          <a:ln w="50800">
            <a:solidFill>
              <a:srgbClr val="D90B00"/>
            </a:solidFill>
            <a:round/>
            <a:headEnd/>
            <a:tailEnd/>
          </a:ln>
        </p:spPr>
        <p:txBody>
          <a:bodyPr lIns="0" tIns="0" rIns="0" bIns="0"/>
          <a:lstStyle/>
          <a:p>
            <a:endParaRPr lang="zh-CN" alt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dirty="0">
                <a:solidFill>
                  <a:srgbClr val="006600"/>
                </a:solidFill>
                <a:latin typeface="黑体" pitchFamily="49" charset="-122"/>
                <a:ea typeface="黑体" pitchFamily="49" charset="-122"/>
              </a:rPr>
              <a:t>本节课小结</a:t>
            </a:r>
          </a:p>
        </p:txBody>
      </p:sp>
      <p:sp>
        <p:nvSpPr>
          <p:cNvPr id="921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dirty="0"/>
              <a:t>表面物理学已同纳米科学、材料科学、半导体物理学、催化科学、真空物理等领域紧密地结合在一起。</a:t>
            </a:r>
          </a:p>
          <a:p>
            <a:pPr eaLnBrk="1" hangingPunct="1"/>
            <a:r>
              <a:rPr lang="zh-CN" altLang="en-US" dirty="0"/>
              <a:t>表面物理学的实验研究中所涉及的方法和技术已经在解决凝聚态物理领域重大物理问题上发挥了及其重要的作用。</a:t>
            </a:r>
          </a:p>
          <a:p>
            <a:pPr eaLnBrk="1" hangingPunct="1"/>
            <a:r>
              <a:rPr lang="zh-CN" altLang="en-US" dirty="0"/>
              <a:t>表面物理学不仅仅是基础研究，而且具有很强的应用背景。</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428625" y="71438"/>
            <a:ext cx="8229600" cy="1139825"/>
          </a:xfrm>
          <a:noFill/>
          <a:ln>
            <a:miter lim="800000"/>
            <a:headEnd/>
            <a:tailEnd/>
          </a:ln>
        </p:spPr>
        <p:txBody>
          <a:bodyPr vert="horz" wrap="square" lIns="91440" tIns="45720" rIns="91440" bIns="45720" numCol="1" anchor="t" anchorCtr="0" compatLnSpc="1">
            <a:prstTxWarp prst="textNoShape">
              <a:avLst/>
            </a:prstTxWarp>
          </a:bodyPr>
          <a:lstStyle/>
          <a:p>
            <a:r>
              <a:rPr lang="en-US" altLang="zh-CN"/>
              <a:t>Smallest movie on surface</a:t>
            </a:r>
          </a:p>
        </p:txBody>
      </p:sp>
      <p:sp>
        <p:nvSpPr>
          <p:cNvPr id="7172" name="Text Box 7"/>
          <p:cNvSpPr txBox="1">
            <a:spLocks noChangeArrowheads="1"/>
          </p:cNvSpPr>
          <p:nvPr/>
        </p:nvSpPr>
        <p:spPr bwMode="auto">
          <a:xfrm>
            <a:off x="5868144" y="6222414"/>
            <a:ext cx="1960562" cy="366712"/>
          </a:xfrm>
          <a:prstGeom prst="rect">
            <a:avLst/>
          </a:prstGeom>
          <a:noFill/>
          <a:ln w="9525">
            <a:noFill/>
            <a:miter lim="800000"/>
            <a:headEnd/>
            <a:tailEnd/>
          </a:ln>
        </p:spPr>
        <p:txBody>
          <a:bodyPr wrap="none">
            <a:spAutoFit/>
          </a:bodyPr>
          <a:lstStyle/>
          <a:p>
            <a:r>
              <a:rPr lang="en-US" altLang="zh-CN" dirty="0">
                <a:latin typeface="Calibri" pitchFamily="34" charset="0"/>
              </a:rPr>
              <a:t>IBM </a:t>
            </a:r>
            <a:r>
              <a:rPr lang="en-US" altLang="zh-CN" dirty="0" err="1">
                <a:latin typeface="Calibri" pitchFamily="34" charset="0"/>
              </a:rPr>
              <a:t>Almaden</a:t>
            </a:r>
            <a:r>
              <a:rPr lang="en-US" altLang="zh-CN" dirty="0">
                <a:latin typeface="Calibri" pitchFamily="34" charset="0"/>
              </a:rPr>
              <a:t> 2013</a:t>
            </a:r>
          </a:p>
        </p:txBody>
      </p:sp>
      <p:pic>
        <p:nvPicPr>
          <p:cNvPr id="3" name="a-boy-and-his-atom">
            <a:hlinkClick r:id="" action="ppaction://media"/>
            <a:extLst>
              <a:ext uri="{FF2B5EF4-FFF2-40B4-BE49-F238E27FC236}">
                <a16:creationId xmlns:a16="http://schemas.microsoft.com/office/drawing/2014/main" id="{C6062265-2C7F-477E-8F2F-5B1A043982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7772" y="1052736"/>
            <a:ext cx="6668455" cy="50013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Painting the surface science</a:t>
            </a:r>
            <a:endParaRPr lang="zh-CN" altLang="en-US" dirty="0"/>
          </a:p>
        </p:txBody>
      </p:sp>
      <p:pic>
        <p:nvPicPr>
          <p:cNvPr id="131074" name="Picture 2" descr="https://www.gerhard-richter.com/datadir/images_new/xxlarge/7027.jpg"/>
          <p:cNvPicPr>
            <a:picLocks noChangeAspect="1" noChangeArrowheads="1"/>
          </p:cNvPicPr>
          <p:nvPr/>
        </p:nvPicPr>
        <p:blipFill>
          <a:blip r:embed="rId2"/>
          <a:srcRect/>
          <a:stretch>
            <a:fillRect/>
          </a:stretch>
        </p:blipFill>
        <p:spPr bwMode="auto">
          <a:xfrm>
            <a:off x="1115616" y="1412776"/>
            <a:ext cx="3600450" cy="4552951"/>
          </a:xfrm>
          <a:prstGeom prst="rect">
            <a:avLst/>
          </a:prstGeom>
          <a:noFill/>
        </p:spPr>
      </p:pic>
      <p:pic>
        <p:nvPicPr>
          <p:cNvPr id="131076" name="Picture 4" descr="Gerhard Richter, Prague (2017).jpg"/>
          <p:cNvPicPr>
            <a:picLocks noChangeAspect="1" noChangeArrowheads="1"/>
          </p:cNvPicPr>
          <p:nvPr/>
        </p:nvPicPr>
        <p:blipFill>
          <a:blip r:embed="rId3"/>
          <a:srcRect/>
          <a:stretch>
            <a:fillRect/>
          </a:stretch>
        </p:blipFill>
        <p:spPr bwMode="auto">
          <a:xfrm>
            <a:off x="5724128" y="1628800"/>
            <a:ext cx="2095500" cy="2619375"/>
          </a:xfrm>
          <a:prstGeom prst="rect">
            <a:avLst/>
          </a:prstGeom>
          <a:noFill/>
        </p:spPr>
      </p:pic>
      <p:sp>
        <p:nvSpPr>
          <p:cNvPr id="6" name="矩形 5"/>
          <p:cNvSpPr/>
          <p:nvPr/>
        </p:nvSpPr>
        <p:spPr>
          <a:xfrm>
            <a:off x="5412218" y="4365104"/>
            <a:ext cx="2674130" cy="400110"/>
          </a:xfrm>
          <a:prstGeom prst="rect">
            <a:avLst/>
          </a:prstGeom>
        </p:spPr>
        <p:txBody>
          <a:bodyPr wrap="none">
            <a:spAutoFit/>
          </a:bodyPr>
          <a:lstStyle/>
          <a:p>
            <a:r>
              <a:rPr lang="en-US" altLang="zh-CN" dirty="0"/>
              <a:t>Gerhard Richter (1932-)</a:t>
            </a:r>
            <a:endParaRPr lang="zh-CN" altLang="en-US" dirty="0"/>
          </a:p>
        </p:txBody>
      </p:sp>
      <p:sp>
        <p:nvSpPr>
          <p:cNvPr id="7" name="矩形 6"/>
          <p:cNvSpPr/>
          <p:nvPr/>
        </p:nvSpPr>
        <p:spPr>
          <a:xfrm>
            <a:off x="5508104" y="5229200"/>
            <a:ext cx="2736304" cy="707886"/>
          </a:xfrm>
          <a:prstGeom prst="rect">
            <a:avLst/>
          </a:prstGeom>
        </p:spPr>
        <p:txBody>
          <a:bodyPr wrap="square">
            <a:spAutoFit/>
          </a:bodyPr>
          <a:lstStyle/>
          <a:p>
            <a:r>
              <a:rPr lang="en-US" altLang="zh-CN" i="1" dirty="0" err="1"/>
              <a:t>Abstraktes</a:t>
            </a:r>
            <a:r>
              <a:rPr lang="en-US" altLang="zh-CN" i="1" dirty="0"/>
              <a:t> </a:t>
            </a:r>
            <a:r>
              <a:rPr lang="en-US" altLang="zh-CN" i="1" dirty="0" err="1"/>
              <a:t>Bild</a:t>
            </a:r>
            <a:r>
              <a:rPr lang="en-US" altLang="zh-CN" dirty="0"/>
              <a:t> sold for $44.52 million</a:t>
            </a:r>
            <a:endParaRPr lang="zh-CN" altLang="en-US" dirty="0"/>
          </a:p>
        </p:txBody>
      </p:sp>
      <p:sp>
        <p:nvSpPr>
          <p:cNvPr id="9" name="矩形 8"/>
          <p:cNvSpPr/>
          <p:nvPr/>
        </p:nvSpPr>
        <p:spPr>
          <a:xfrm>
            <a:off x="5906997" y="4725144"/>
            <a:ext cx="1749197" cy="400110"/>
          </a:xfrm>
          <a:prstGeom prst="rect">
            <a:avLst/>
          </a:prstGeom>
        </p:spPr>
        <p:txBody>
          <a:bodyPr wrap="none">
            <a:spAutoFit/>
          </a:bodyPr>
          <a:lstStyle/>
          <a:p>
            <a:r>
              <a:rPr lang="en-US" altLang="zh-CN" dirty="0"/>
              <a:t>German visual </a:t>
            </a:r>
            <a:endParaRPr lang="zh-CN" altLang="en-US" dirty="0"/>
          </a:p>
        </p:txBody>
      </p:sp>
      <p:sp>
        <p:nvSpPr>
          <p:cNvPr id="10" name="TextBox 9"/>
          <p:cNvSpPr txBox="1"/>
          <p:nvPr/>
        </p:nvSpPr>
        <p:spPr>
          <a:xfrm>
            <a:off x="1979712" y="6021288"/>
            <a:ext cx="1827744" cy="400110"/>
          </a:xfrm>
          <a:prstGeom prst="rect">
            <a:avLst/>
          </a:prstGeom>
          <a:noFill/>
        </p:spPr>
        <p:txBody>
          <a:bodyPr wrap="none" rtlCol="0">
            <a:spAutoFit/>
          </a:bodyPr>
          <a:lstStyle/>
          <a:p>
            <a:r>
              <a:rPr lang="en-US" altLang="zh-CN" dirty="0"/>
              <a:t>Graphite (2005)</a:t>
            </a:r>
            <a:endParaRPr lang="zh-CN" alt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0.3|0.3|1|0.4|0.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31774</TotalTime>
  <Words>6282</Words>
  <Application>Microsoft Office PowerPoint</Application>
  <PresentationFormat>全屏显示(4:3)</PresentationFormat>
  <Paragraphs>659</Paragraphs>
  <Slides>101</Slides>
  <Notes>27</Notes>
  <HiddenSlides>0</HiddenSlides>
  <MMClips>5</MMClips>
  <ScaleCrop>false</ScaleCrop>
  <HeadingPairs>
    <vt:vector size="8" baseType="variant">
      <vt:variant>
        <vt:lpstr>已用的字体</vt:lpstr>
      </vt:variant>
      <vt:variant>
        <vt:i4>24</vt:i4>
      </vt:variant>
      <vt:variant>
        <vt:lpstr>主题</vt:lpstr>
      </vt:variant>
      <vt:variant>
        <vt:i4>6</vt:i4>
      </vt:variant>
      <vt:variant>
        <vt:lpstr>嵌入 OLE 服务器</vt:lpstr>
      </vt:variant>
      <vt:variant>
        <vt:i4>3</vt:i4>
      </vt:variant>
      <vt:variant>
        <vt:lpstr>幻灯片标题</vt:lpstr>
      </vt:variant>
      <vt:variant>
        <vt:i4>101</vt:i4>
      </vt:variant>
    </vt:vector>
  </HeadingPairs>
  <TitlesOfParts>
    <vt:vector size="134" baseType="lpstr">
      <vt:lpstr>Arial Unicode MS</vt:lpstr>
      <vt:lpstr>Helvetica Neue</vt:lpstr>
      <vt:lpstr>PMingLiU</vt:lpstr>
      <vt:lpstr>等线</vt:lpstr>
      <vt:lpstr>等线 Light</vt:lpstr>
      <vt:lpstr>仿宋_GB2312</vt:lpstr>
      <vt:lpstr>黑体</vt:lpstr>
      <vt:lpstr>华文细黑</vt:lpstr>
      <vt:lpstr>楷体_GB2312</vt:lpstr>
      <vt:lpstr>隶书</vt:lpstr>
      <vt:lpstr>宋体</vt:lpstr>
      <vt:lpstr>Arial</vt:lpstr>
      <vt:lpstr>Arial Black</vt:lpstr>
      <vt:lpstr>Calibri</vt:lpstr>
      <vt:lpstr>Calibri Light</vt:lpstr>
      <vt:lpstr>Cambria Math</vt:lpstr>
      <vt:lpstr>Garamond</vt:lpstr>
      <vt:lpstr>Impact</vt:lpstr>
      <vt:lpstr>Stencil</vt:lpstr>
      <vt:lpstr>Symbol</vt:lpstr>
      <vt:lpstr>Times</vt:lpstr>
      <vt:lpstr>Times New Roman</vt:lpstr>
      <vt:lpstr>Wingdings</vt:lpstr>
      <vt:lpstr>Wingdings 2</vt:lpstr>
      <vt:lpstr>默认设计模板</vt:lpstr>
      <vt:lpstr>3_Office 主题</vt:lpstr>
      <vt:lpstr>Office 主题​​</vt:lpstr>
      <vt:lpstr>Edge</vt:lpstr>
      <vt:lpstr>1_默认设计模板</vt:lpstr>
      <vt:lpstr>Office 主题</vt:lpstr>
      <vt:lpstr>Image</vt:lpstr>
      <vt:lpstr>公式</vt:lpstr>
      <vt:lpstr>Graph</vt:lpstr>
      <vt:lpstr>表 面 物 理 学</vt:lpstr>
      <vt:lpstr>江颖简介</vt:lpstr>
      <vt:lpstr>江颖简介</vt:lpstr>
      <vt:lpstr>PowerPoint 演示文稿</vt:lpstr>
      <vt:lpstr>PowerPoint 演示文稿</vt:lpstr>
      <vt:lpstr>PowerPoint 演示文稿</vt:lpstr>
      <vt:lpstr>参考书目</vt:lpstr>
      <vt:lpstr>PowerPoint 演示文稿</vt:lpstr>
      <vt:lpstr>PowerPoint 演示文稿</vt:lpstr>
      <vt:lpstr>Surface is NOT Superficial</vt:lpstr>
      <vt:lpstr>PowerPoint 演示文稿</vt:lpstr>
      <vt:lpstr>PowerPoint 演示文稿</vt:lpstr>
      <vt:lpstr>What is Surface Science ?</vt:lpstr>
      <vt:lpstr>Surface Science</vt:lpstr>
      <vt:lpstr>PowerPoint 演示文稿</vt:lpstr>
      <vt:lpstr>Why Surface Science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表面科学当前的热点和发展趋势</vt:lpstr>
      <vt:lpstr>PowerPoint 演示文稿</vt:lpstr>
      <vt:lpstr>PowerPoint 演示文稿</vt:lpstr>
      <vt:lpstr>PowerPoint 演示文稿</vt:lpstr>
      <vt:lpstr>在美国搭建完成的激光STM</vt:lpstr>
      <vt:lpstr>在北大搭建完毕的低温STM/AFM联合系统</vt:lpstr>
      <vt:lpstr>PowerPoint 演示文稿</vt:lpstr>
      <vt:lpstr>表面科学当前的热点和发展趋势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Ar+等离子体处理的单层MoS2</vt:lpstr>
      <vt:lpstr>PowerPoint 演示文稿</vt:lpstr>
      <vt:lpstr>单量子比特的原子级调控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休息15分钟</vt:lpstr>
      <vt:lpstr>表面科学当前的热点和发展趋势</vt:lpstr>
      <vt:lpstr>拓扑表面态的形成</vt:lpstr>
      <vt:lpstr>PowerPoint 演示文稿</vt:lpstr>
      <vt:lpstr>PowerPoint 演示文稿</vt:lpstr>
      <vt:lpstr>PowerPoint 演示文稿</vt:lpstr>
      <vt:lpstr>PowerPoint 演示文稿</vt:lpstr>
      <vt:lpstr>PowerPoint 演示文稿</vt:lpstr>
      <vt:lpstr>PowerPoint 演示文稿</vt:lpstr>
      <vt:lpstr>拓扑超导的边界态：Majorana费米子</vt:lpstr>
      <vt:lpstr>Majorana费米子的证据：零偏压电导峰</vt:lpstr>
      <vt:lpstr>表面科学当前的热点和发展趋势</vt:lpstr>
      <vt:lpstr>PowerPoint 演示文稿</vt:lpstr>
      <vt:lpstr>PowerPoint 演示文稿</vt:lpstr>
      <vt:lpstr>PowerPoint 演示文稿</vt:lpstr>
      <vt:lpstr>PowerPoint 演示文稿</vt:lpstr>
      <vt:lpstr>原子尺度的超快动力学</vt:lpstr>
      <vt:lpstr>Combined laser+STM system</vt:lpstr>
      <vt:lpstr>Coupling ultrafast laser with SPM</vt:lpstr>
      <vt:lpstr>Transient carrier dynamics</vt:lpstr>
      <vt:lpstr>THz-coupled STM</vt:lpstr>
      <vt:lpstr>Polaron dynamics on TiO2(110)</vt:lpstr>
      <vt:lpstr>Q-plus AFM—极限空间分辨</vt:lpstr>
      <vt:lpstr>分子内部的化学键</vt:lpstr>
      <vt:lpstr>Electrostatic imaging by AFM</vt:lpstr>
      <vt:lpstr>High-order electrostatic force</vt:lpstr>
      <vt:lpstr>PowerPoint 演示文稿</vt:lpstr>
      <vt:lpstr>表面科学当前的热点和发展趋势</vt:lpstr>
      <vt:lpstr>理论挑战：原子核量子效应</vt:lpstr>
      <vt:lpstr>PowerPoint 演示文稿</vt:lpstr>
      <vt:lpstr>Nuclear quantum effects</vt:lpstr>
      <vt:lpstr>Nuclear quantum effects</vt:lpstr>
      <vt:lpstr>PowerPoint 演示文稿</vt:lpstr>
      <vt:lpstr>关联核量子效应</vt:lpstr>
      <vt:lpstr>除氢以外其他元素的核量子效应：超固态（氦4）</vt:lpstr>
      <vt:lpstr>本节课小结</vt:lpstr>
      <vt:lpstr>Smallest movie on surface</vt:lpstr>
      <vt:lpstr>Painting the surface science</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YingJiang</dc:creator>
  <cp:lastModifiedBy>Ying Jiang</cp:lastModifiedBy>
  <cp:revision>1177</cp:revision>
  <dcterms:created xsi:type="dcterms:W3CDTF">1601-01-01T00:00:00Z</dcterms:created>
  <dcterms:modified xsi:type="dcterms:W3CDTF">2020-09-23T10:07:28Z</dcterms:modified>
</cp:coreProperties>
</file>